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6"/>
  </p:notesMasterIdLst>
  <p:sldIdLst>
    <p:sldId id="256" r:id="rId2"/>
    <p:sldId id="259" r:id="rId3"/>
    <p:sldId id="260" r:id="rId4"/>
    <p:sldId id="263" r:id="rId5"/>
    <p:sldId id="264" r:id="rId6"/>
    <p:sldId id="265" r:id="rId7"/>
    <p:sldId id="267" r:id="rId8"/>
    <p:sldId id="261" r:id="rId9"/>
    <p:sldId id="262" r:id="rId10"/>
    <p:sldId id="268" r:id="rId11"/>
    <p:sldId id="270" r:id="rId12"/>
    <p:sldId id="298" r:id="rId13"/>
    <p:sldId id="272" r:id="rId14"/>
    <p:sldId id="302" r:id="rId15"/>
    <p:sldId id="274" r:id="rId16"/>
    <p:sldId id="275" r:id="rId17"/>
    <p:sldId id="276" r:id="rId18"/>
    <p:sldId id="277" r:id="rId19"/>
    <p:sldId id="288" r:id="rId20"/>
    <p:sldId id="279" r:id="rId21"/>
    <p:sldId id="303" r:id="rId22"/>
    <p:sldId id="304" r:id="rId23"/>
    <p:sldId id="291" r:id="rId24"/>
    <p:sldId id="300" r:id="rId25"/>
    <p:sldId id="301" r:id="rId26"/>
    <p:sldId id="292" r:id="rId27"/>
    <p:sldId id="280" r:id="rId28"/>
    <p:sldId id="281" r:id="rId29"/>
    <p:sldId id="282" r:id="rId30"/>
    <p:sldId id="283" r:id="rId31"/>
    <p:sldId id="295" r:id="rId32"/>
    <p:sldId id="297" r:id="rId33"/>
    <p:sldId id="296" r:id="rId34"/>
    <p:sldId id="299" r:id="rId35"/>
  </p:sldIdLst>
  <p:sldSz cx="9144000" cy="6858000" type="screen4x3"/>
  <p:notesSz cx="6865938" cy="99980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9FF99"/>
    <a:srgbClr val="FFFF00"/>
    <a:srgbClr val="4EE824"/>
    <a:srgbClr val="00CC00"/>
    <a:srgbClr val="F0F379"/>
    <a:srgbClr val="3366FF"/>
    <a:srgbClr val="FFFF99"/>
    <a:srgbClr val="1B14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9539" autoAdjust="0"/>
  </p:normalViewPr>
  <p:slideViewPr>
    <p:cSldViewPr>
      <p:cViewPr varScale="1">
        <p:scale>
          <a:sx n="115" d="100"/>
          <a:sy n="115" d="100"/>
        </p:scale>
        <p:origin x="-152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978" y="-96"/>
      </p:cViewPr>
      <p:guideLst>
        <p:guide orient="horz" pos="3149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24CA4-8730-4172-9AB9-AA2797095FB1}" type="datetimeFigureOut">
              <a:rPr lang="ko-KR" altLang="en-US" smtClean="0"/>
              <a:t>2019-01-25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7388" y="4749800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6425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375" y="9496425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9DCD7-7BBD-4486-9E30-28DCC6749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798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9DCD7-7BBD-4486-9E30-28DCC6749226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58569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9DCD7-7BBD-4486-9E30-28DCC674922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5233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CB571-90EF-4FB6-B362-F9BC45132FAD}" type="datetimeFigureOut">
              <a:rPr lang="ko-KR" altLang="en-US" smtClean="0"/>
              <a:t>2019-01-25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62376-5EB2-4C96-BDED-1103632EF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21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CB571-90EF-4FB6-B362-F9BC45132FAD}" type="datetimeFigureOut">
              <a:rPr lang="ko-KR" altLang="en-US" smtClean="0"/>
              <a:t>2019-01-25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62376-5EB2-4C96-BDED-1103632EF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479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CB571-90EF-4FB6-B362-F9BC45132FAD}" type="datetimeFigureOut">
              <a:rPr lang="ko-KR" altLang="en-US" smtClean="0"/>
              <a:t>2019-01-25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62376-5EB2-4C96-BDED-1103632EF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847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CB571-90EF-4FB6-B362-F9BC45132FAD}" type="datetimeFigureOut">
              <a:rPr lang="ko-KR" altLang="en-US" smtClean="0"/>
              <a:t>2019-01-25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62376-5EB2-4C96-BDED-1103632EF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224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CB571-90EF-4FB6-B362-F9BC45132FAD}" type="datetimeFigureOut">
              <a:rPr lang="ko-KR" altLang="en-US" smtClean="0"/>
              <a:t>2019-01-25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62376-5EB2-4C96-BDED-1103632EF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554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CB571-90EF-4FB6-B362-F9BC45132FAD}" type="datetimeFigureOut">
              <a:rPr lang="ko-KR" altLang="en-US" smtClean="0"/>
              <a:t>2019-01-25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62376-5EB2-4C96-BDED-1103632EF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9911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CB571-90EF-4FB6-B362-F9BC45132FAD}" type="datetimeFigureOut">
              <a:rPr lang="ko-KR" altLang="en-US" smtClean="0"/>
              <a:t>2019-01-25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62376-5EB2-4C96-BDED-1103632EF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568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CB571-90EF-4FB6-B362-F9BC45132FAD}" type="datetimeFigureOut">
              <a:rPr lang="ko-KR" altLang="en-US" smtClean="0"/>
              <a:t>2019-01-25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62376-5EB2-4C96-BDED-1103632EF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492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CB571-90EF-4FB6-B362-F9BC45132FAD}" type="datetimeFigureOut">
              <a:rPr lang="ko-KR" altLang="en-US" smtClean="0"/>
              <a:t>2019-01-25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62376-5EB2-4C96-BDED-1103632EF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358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CB571-90EF-4FB6-B362-F9BC45132FAD}" type="datetimeFigureOut">
              <a:rPr lang="ko-KR" altLang="en-US" smtClean="0"/>
              <a:t>2019-01-25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62376-5EB2-4C96-BDED-1103632EF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61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CB571-90EF-4FB6-B362-F9BC45132FAD}" type="datetimeFigureOut">
              <a:rPr lang="ko-KR" altLang="en-US" smtClean="0"/>
              <a:t>2019-01-25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62376-5EB2-4C96-BDED-1103632EF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904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CB571-90EF-4FB6-B362-F9BC45132FAD}" type="datetimeFigureOut">
              <a:rPr lang="ko-KR" altLang="en-US" smtClean="0"/>
              <a:t>2019-01-25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62376-5EB2-4C96-BDED-1103632EF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4500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6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3.wav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audio" Target="../media/audio4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audio" Target="../media/audio4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4.wav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619672" y="2636912"/>
            <a:ext cx="55446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 smtClean="0">
                <a:solidFill>
                  <a:srgbClr val="1B14AC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가로등</a:t>
            </a:r>
            <a:r>
              <a:rPr lang="en-US" altLang="ko-KR" sz="2800" b="1" dirty="0" smtClean="0">
                <a:solidFill>
                  <a:srgbClr val="1B14AC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800" b="1" dirty="0" smtClean="0">
                <a:solidFill>
                  <a:srgbClr val="1B14AC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보안등  </a:t>
            </a:r>
            <a:r>
              <a:rPr lang="en-US" altLang="ko-KR" sz="2800" b="1" dirty="0" smtClean="0">
                <a:solidFill>
                  <a:srgbClr val="00B05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Rental Project</a:t>
            </a:r>
            <a:endParaRPr lang="ko-KR" altLang="en-US" sz="2800" b="1" dirty="0">
              <a:solidFill>
                <a:srgbClr val="00B05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619672" y="3160133"/>
            <a:ext cx="5328592" cy="6110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890418" y="3861048"/>
            <a:ext cx="1386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2019</a:t>
            </a:r>
            <a:endParaRPr lang="ko-KR" altLang="en-US" sz="20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/>
          </a:p>
        </p:txBody>
      </p:sp>
      <p:sp>
        <p:nvSpPr>
          <p:cNvPr id="19" name="직사각형 18"/>
          <p:cNvSpPr/>
          <p:nvPr/>
        </p:nvSpPr>
        <p:spPr>
          <a:xfrm>
            <a:off x="27961" y="1484784"/>
            <a:ext cx="914399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600" b="1" kern="0" dirty="0" smtClean="0">
                <a:solidFill>
                  <a:srgbClr val="2C1DE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World Best Human Megaton </a:t>
            </a:r>
            <a:r>
              <a:rPr lang="en-US" altLang="ko-KR" sz="2600" b="1" kern="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AC LED Light</a:t>
            </a:r>
            <a:endParaRPr lang="ko-KR" altLang="en-US" sz="2600" dirty="0">
              <a:solidFill>
                <a:srgbClr val="FF0000"/>
              </a:solidFill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395" y="4947700"/>
            <a:ext cx="19812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직사각형 21"/>
          <p:cNvSpPr/>
          <p:nvPr/>
        </p:nvSpPr>
        <p:spPr>
          <a:xfrm>
            <a:off x="4644008" y="5939265"/>
            <a:ext cx="27510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KEPCO</a:t>
            </a:r>
            <a:r>
              <a:rPr lang="en-US" altLang="ko-KR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 </a:t>
            </a:r>
            <a:r>
              <a:rPr lang="en-US" altLang="ko-KR" sz="14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Energy solution </a:t>
            </a:r>
            <a:endParaRPr lang="ko-KR" altLang="en-US" sz="1400" dirty="0"/>
          </a:p>
        </p:txBody>
      </p:sp>
      <p:sp>
        <p:nvSpPr>
          <p:cNvPr id="24" name="직사각형 23"/>
          <p:cNvSpPr/>
          <p:nvPr/>
        </p:nvSpPr>
        <p:spPr>
          <a:xfrm>
            <a:off x="3285176" y="5970043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 smtClean="0">
                <a:solidFill>
                  <a:srgbClr val="00B050"/>
                </a:solidFill>
                <a:latin typeface="HY동녘B" panose="02030600000101010101" pitchFamily="18" charset="-127"/>
                <a:ea typeface="HY동녘B" panose="02030600000101010101" pitchFamily="18" charset="-127"/>
              </a:rPr>
              <a:t>세종글로벌</a:t>
            </a:r>
            <a:endParaRPr lang="ko-KR" altLang="en-US" b="1" dirty="0">
              <a:solidFill>
                <a:srgbClr val="00B050"/>
              </a:solidFill>
              <a:latin typeface="HY동녘B" panose="02030600000101010101" pitchFamily="18" charset="-127"/>
              <a:ea typeface="HY동녘B" panose="02030600000101010101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788704" y="5970043"/>
            <a:ext cx="13901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 smtClean="0">
                <a:solidFill>
                  <a:srgbClr val="0000FF"/>
                </a:solidFill>
                <a:latin typeface="HY동녘B" panose="02030600000101010101" pitchFamily="18" charset="-127"/>
                <a:ea typeface="HY동녘B" panose="02030600000101010101" pitchFamily="18" charset="-127"/>
              </a:rPr>
              <a:t>서울 반도체</a:t>
            </a:r>
            <a:endParaRPr lang="ko-KR" altLang="en-US" b="1" dirty="0">
              <a:solidFill>
                <a:srgbClr val="0000FF"/>
              </a:solidFill>
              <a:latin typeface="HY동녘B" panose="02030600000101010101" pitchFamily="18" charset="-127"/>
              <a:ea typeface="HY동녘B" panose="02030600000101010101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829" y="620687"/>
            <a:ext cx="17145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154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341991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b="1" dirty="0" smtClean="0">
                <a:solidFill>
                  <a:srgbClr val="FF0000"/>
                </a:solidFill>
                <a:latin typeface="HY궁서" panose="02030600000101010101" pitchFamily="18" charset="-127"/>
                <a:ea typeface="HY궁서" panose="02030600000101010101" pitchFamily="18" charset="-127"/>
              </a:rPr>
              <a:t>超</a:t>
            </a:r>
            <a:r>
              <a:rPr lang="en-US" altLang="ko-KR" sz="28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28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초</a:t>
            </a:r>
            <a:r>
              <a:rPr lang="en-US" altLang="ko-KR" sz="28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r>
              <a:rPr lang="ko-KR" altLang="en-US" sz="3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3200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고효율 </a:t>
            </a:r>
            <a:r>
              <a:rPr lang="en-US" altLang="ko-KR" sz="3200" b="1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AC LED</a:t>
            </a:r>
            <a:r>
              <a:rPr lang="ko-KR" altLang="en-US" sz="3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의 필요성과 목적</a:t>
            </a:r>
            <a:endParaRPr lang="en-US" altLang="ko-KR" sz="32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591669" y="1500806"/>
            <a:ext cx="1316035" cy="431758"/>
          </a:xfrm>
          <a:prstGeom prst="round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539552" y="1960557"/>
            <a:ext cx="8064896" cy="1972499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539552" y="4570568"/>
            <a:ext cx="8064896" cy="188276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91669" y="1513792"/>
            <a:ext cx="1316035" cy="400110"/>
          </a:xfrm>
          <a:prstGeom prst="rect">
            <a:avLst/>
          </a:prstGeom>
          <a:solidFill>
            <a:srgbClr val="4EE824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필요성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순서도: 연결자 12"/>
          <p:cNvSpPr/>
          <p:nvPr/>
        </p:nvSpPr>
        <p:spPr>
          <a:xfrm>
            <a:off x="791628" y="2132856"/>
            <a:ext cx="216024" cy="216024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683568" y="2132855"/>
            <a:ext cx="7795526" cy="107721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 거시적 </a:t>
            </a:r>
            <a:r>
              <a:rPr lang="en-US" altLang="ko-KR" sz="2000" b="1" dirty="0" smtClean="0"/>
              <a:t>: CO2 </a:t>
            </a:r>
            <a:r>
              <a:rPr lang="ko-KR" altLang="en-US" sz="2000" b="1" dirty="0" smtClean="0"/>
              <a:t>저감과 수은 사용 규제로 환경정책 우선 선정</a:t>
            </a:r>
            <a:endParaRPr lang="en-US" altLang="ko-KR" sz="2000" b="1" dirty="0" smtClean="0"/>
          </a:p>
          <a:p>
            <a:r>
              <a:rPr lang="en-US" altLang="ko-KR" sz="2000" b="1" dirty="0"/>
              <a:t> </a:t>
            </a:r>
            <a:r>
              <a:rPr lang="en-US" altLang="ko-KR" sz="2000" b="1" dirty="0" smtClean="0"/>
              <a:t>                ( </a:t>
            </a:r>
            <a:r>
              <a:rPr lang="ko-KR" altLang="en-US" sz="2000" b="1" dirty="0" err="1" smtClean="0">
                <a:solidFill>
                  <a:srgbClr val="FF0000"/>
                </a:solidFill>
              </a:rPr>
              <a:t>미나마타조약</a:t>
            </a:r>
            <a:r>
              <a:rPr lang="ko-KR" altLang="en-US" sz="2000" b="1" dirty="0" smtClean="0"/>
              <a:t> </a:t>
            </a:r>
            <a:r>
              <a:rPr lang="en-US" altLang="ko-KR" sz="1400" b="1" dirty="0">
                <a:solidFill>
                  <a:srgbClr val="0000FF"/>
                </a:solidFill>
              </a:rPr>
              <a:t>(</a:t>
            </a:r>
            <a:r>
              <a:rPr lang="en-US" altLang="ko-KR" sz="1400" b="1" dirty="0" smtClean="0">
                <a:solidFill>
                  <a:srgbClr val="0000FF"/>
                </a:solidFill>
              </a:rPr>
              <a:t>2020</a:t>
            </a:r>
            <a:r>
              <a:rPr lang="ko-KR" altLang="en-US" sz="1400" b="1" dirty="0" smtClean="0">
                <a:solidFill>
                  <a:srgbClr val="0000FF"/>
                </a:solidFill>
              </a:rPr>
              <a:t>년까지 </a:t>
            </a:r>
            <a:r>
              <a:rPr lang="en-US" altLang="ko-KR" sz="1400" b="1" dirty="0" smtClean="0">
                <a:solidFill>
                  <a:srgbClr val="0000FF"/>
                </a:solidFill>
              </a:rPr>
              <a:t>LED</a:t>
            </a:r>
            <a:r>
              <a:rPr lang="ko-KR" altLang="en-US" sz="1400" b="1" dirty="0" smtClean="0">
                <a:solidFill>
                  <a:srgbClr val="0000FF"/>
                </a:solidFill>
              </a:rPr>
              <a:t>로 교체</a:t>
            </a:r>
            <a:r>
              <a:rPr lang="en-US" altLang="ko-KR" sz="1400" b="1" dirty="0" smtClean="0">
                <a:solidFill>
                  <a:srgbClr val="0000FF"/>
                </a:solidFill>
              </a:rPr>
              <a:t>)</a:t>
            </a:r>
            <a:r>
              <a:rPr lang="ko-KR" altLang="en-US" sz="1400" b="1" dirty="0" smtClean="0">
                <a:solidFill>
                  <a:srgbClr val="0000FF"/>
                </a:solidFill>
              </a:rPr>
              <a:t> </a:t>
            </a:r>
            <a:r>
              <a:rPr lang="en-US" altLang="ko-KR" sz="2000" b="1" dirty="0" smtClean="0"/>
              <a:t>)</a:t>
            </a:r>
          </a:p>
          <a:p>
            <a:r>
              <a:rPr lang="en-US" altLang="ko-KR" sz="2000" b="1" dirty="0"/>
              <a:t> </a:t>
            </a:r>
            <a:r>
              <a:rPr lang="en-US" altLang="ko-KR" sz="2000" b="1" dirty="0" smtClean="0"/>
              <a:t>         </a:t>
            </a:r>
            <a:r>
              <a:rPr lang="en-US" altLang="ko-KR" sz="2400" b="1" dirty="0" smtClean="0"/>
              <a:t>      </a:t>
            </a:r>
            <a:r>
              <a:rPr lang="ko-KR" altLang="en-US" sz="2000" b="1" dirty="0" smtClean="0">
                <a:solidFill>
                  <a:srgbClr val="0000FF"/>
                </a:solidFill>
              </a:rPr>
              <a:t>정부정책</a:t>
            </a:r>
            <a:r>
              <a:rPr lang="ko-KR" altLang="en-US" sz="2000" b="1" dirty="0" smtClean="0"/>
              <a:t> </a:t>
            </a:r>
            <a:r>
              <a:rPr lang="en-US" altLang="ko-KR" sz="2000" b="1" dirty="0" smtClean="0"/>
              <a:t>– </a:t>
            </a:r>
            <a:r>
              <a:rPr lang="ko-KR" altLang="en-US" sz="2000" b="1" dirty="0" smtClean="0"/>
              <a:t>발전소 감소정책을 위한 필수요소</a:t>
            </a:r>
            <a:endParaRPr lang="ko-KR" altLang="en-US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83568" y="3146966"/>
            <a:ext cx="7783760" cy="70788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000" b="1" dirty="0"/>
              <a:t>미</a:t>
            </a:r>
            <a:r>
              <a:rPr lang="ko-KR" altLang="en-US" sz="2000" b="1" dirty="0" smtClean="0"/>
              <a:t>시적 </a:t>
            </a:r>
            <a:r>
              <a:rPr lang="en-US" altLang="ko-KR" sz="2000" b="1" dirty="0" smtClean="0"/>
              <a:t>: </a:t>
            </a:r>
            <a:r>
              <a:rPr lang="ko-KR" altLang="en-US" sz="2000" b="1" dirty="0"/>
              <a:t>국</a:t>
            </a:r>
            <a:r>
              <a:rPr lang="ko-KR" altLang="en-US" sz="2000" b="1" dirty="0" smtClean="0"/>
              <a:t>민 모두를 범죄와 사고로부터 안전하게 보호</a:t>
            </a:r>
            <a:endParaRPr lang="en-US" altLang="ko-KR" sz="2000" b="1" dirty="0" smtClean="0"/>
          </a:p>
          <a:p>
            <a:r>
              <a:rPr lang="en-US" altLang="ko-KR" sz="2000" b="1" dirty="0"/>
              <a:t> </a:t>
            </a:r>
            <a:r>
              <a:rPr lang="en-US" altLang="ko-KR" sz="2000" b="1" dirty="0" smtClean="0"/>
              <a:t>           </a:t>
            </a:r>
            <a:r>
              <a:rPr lang="en-US" altLang="ko-KR" sz="1400" b="1" dirty="0" smtClean="0">
                <a:solidFill>
                  <a:srgbClr val="0000FF"/>
                </a:solidFill>
              </a:rPr>
              <a:t>( </a:t>
            </a:r>
            <a:r>
              <a:rPr lang="ko-KR" altLang="en-US" sz="1400" b="1" dirty="0" smtClean="0">
                <a:solidFill>
                  <a:srgbClr val="0000FF"/>
                </a:solidFill>
              </a:rPr>
              <a:t>각 </a:t>
            </a:r>
            <a:r>
              <a:rPr lang="ko-KR" altLang="en-US" sz="1400" b="1" dirty="0" err="1" smtClean="0">
                <a:solidFill>
                  <a:srgbClr val="0000FF"/>
                </a:solidFill>
              </a:rPr>
              <a:t>지자체</a:t>
            </a:r>
            <a:r>
              <a:rPr lang="en-US" altLang="ko-KR" sz="1400" b="1" dirty="0" smtClean="0">
                <a:solidFill>
                  <a:srgbClr val="0000FF"/>
                </a:solidFill>
              </a:rPr>
              <a:t>,</a:t>
            </a:r>
            <a:r>
              <a:rPr lang="ko-KR" altLang="en-US" sz="1400" b="1" dirty="0" smtClean="0">
                <a:solidFill>
                  <a:srgbClr val="0000FF"/>
                </a:solidFill>
              </a:rPr>
              <a:t> 가로등과 보안등 교체 후 범죄와 안전사고율 하락 </a:t>
            </a:r>
            <a:r>
              <a:rPr lang="en-US" altLang="ko-KR" sz="1400" b="1" dirty="0" smtClean="0">
                <a:solidFill>
                  <a:srgbClr val="0000FF"/>
                </a:solidFill>
              </a:rPr>
              <a:t>)</a:t>
            </a:r>
            <a:endParaRPr lang="ko-KR" altLang="en-US" sz="2000" b="1" dirty="0">
              <a:solidFill>
                <a:srgbClr val="0000FF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674237" y="4627002"/>
            <a:ext cx="7795526" cy="175432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dirty="0">
                <a:solidFill>
                  <a:srgbClr val="2C1DEF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미래 발전 성장 동력</a:t>
            </a:r>
            <a:r>
              <a:rPr lang="en-US" altLang="ko-KR" dirty="0">
                <a:solidFill>
                  <a:srgbClr val="2C1DEF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, </a:t>
            </a:r>
            <a:r>
              <a:rPr lang="ko-KR" altLang="en-US" dirty="0">
                <a:solidFill>
                  <a:srgbClr val="2C1DEF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지역 균형 발전</a:t>
            </a:r>
            <a:r>
              <a:rPr lang="en-US" altLang="ko-KR" dirty="0">
                <a:solidFill>
                  <a:srgbClr val="2C1DEF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,</a:t>
            </a:r>
            <a:r>
              <a:rPr lang="ko-KR" altLang="en-US" dirty="0">
                <a:latin typeface="HY수평선B" panose="02030600000101010101" pitchFamily="18" charset="-127"/>
                <a:ea typeface="HY수평선B" panose="02030600000101010101" pitchFamily="18" charset="-127"/>
              </a:rPr>
              <a:t> 주민 삶의 질 </a:t>
            </a:r>
            <a:r>
              <a:rPr lang="ko-KR" altLang="en-US" dirty="0" smtClean="0">
                <a:latin typeface="HY수평선B" panose="02030600000101010101" pitchFamily="18" charset="-127"/>
                <a:ea typeface="HY수평선B" panose="02030600000101010101" pitchFamily="18" charset="-127"/>
              </a:rPr>
              <a:t>향상 </a:t>
            </a:r>
            <a:r>
              <a:rPr lang="en-US" altLang="ko-KR" dirty="0" smtClean="0">
                <a:solidFill>
                  <a:srgbClr val="FF0000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(</a:t>
            </a:r>
            <a:r>
              <a:rPr lang="ko-KR" altLang="en-US" dirty="0" smtClean="0">
                <a:solidFill>
                  <a:srgbClr val="FF0000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시민 만족도 상승</a:t>
            </a:r>
            <a:r>
              <a:rPr lang="en-US" altLang="ko-KR" dirty="0" smtClean="0">
                <a:solidFill>
                  <a:srgbClr val="FF0000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)</a:t>
            </a:r>
          </a:p>
          <a:p>
            <a:r>
              <a:rPr lang="ko-KR" altLang="en-US" dirty="0" smtClean="0">
                <a:solidFill>
                  <a:srgbClr val="FF0000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친환경 </a:t>
            </a:r>
            <a:r>
              <a:rPr lang="en-US" altLang="ko-KR" dirty="0">
                <a:solidFill>
                  <a:srgbClr val="FF0000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LED</a:t>
            </a:r>
            <a:r>
              <a:rPr lang="ko-KR" altLang="en-US" dirty="0">
                <a:solidFill>
                  <a:srgbClr val="FF0000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교체로 </a:t>
            </a:r>
            <a:r>
              <a:rPr lang="ko-KR" altLang="en-US" dirty="0" smtClean="0">
                <a:latin typeface="HY수평선B" panose="02030600000101010101" pitchFamily="18" charset="-127"/>
                <a:ea typeface="HY수평선B" panose="02030600000101010101" pitchFamily="18" charset="-127"/>
              </a:rPr>
              <a:t>지속 가능한 </a:t>
            </a:r>
            <a:r>
              <a:rPr lang="ko-KR" altLang="en-US" dirty="0">
                <a:latin typeface="HY수평선B" panose="02030600000101010101" pitchFamily="18" charset="-127"/>
                <a:ea typeface="HY수평선B" panose="02030600000101010101" pitchFamily="18" charset="-127"/>
              </a:rPr>
              <a:t>환경 도시 실현 </a:t>
            </a:r>
            <a:r>
              <a:rPr lang="en-US" altLang="ko-KR" dirty="0">
                <a:solidFill>
                  <a:srgbClr val="0000FF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(</a:t>
            </a:r>
            <a:r>
              <a:rPr lang="ko-KR" altLang="en-US" dirty="0">
                <a:solidFill>
                  <a:srgbClr val="0000FF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시</a:t>
            </a:r>
            <a:r>
              <a:rPr lang="en-US" altLang="ko-KR" dirty="0">
                <a:solidFill>
                  <a:srgbClr val="0000FF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,</a:t>
            </a:r>
            <a:r>
              <a:rPr lang="ko-KR" altLang="en-US" dirty="0">
                <a:solidFill>
                  <a:srgbClr val="0000FF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군민과의 신뢰도 상승</a:t>
            </a:r>
            <a:r>
              <a:rPr lang="en-US" altLang="ko-KR" dirty="0">
                <a:solidFill>
                  <a:srgbClr val="0000FF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)</a:t>
            </a:r>
            <a:endParaRPr lang="ko-KR" altLang="en-US" dirty="0">
              <a:solidFill>
                <a:srgbClr val="0000FF"/>
              </a:solidFill>
              <a:latin typeface="HY수평선B" panose="02030600000101010101" pitchFamily="18" charset="-127"/>
              <a:ea typeface="HY수평선B" panose="02030600000101010101" pitchFamily="18" charset="-127"/>
            </a:endParaRPr>
          </a:p>
          <a:p>
            <a:endParaRPr lang="en-US" altLang="ko-KR" dirty="0" smtClean="0">
              <a:latin typeface="HY수평선B" panose="02030600000101010101" pitchFamily="18" charset="-127"/>
              <a:ea typeface="HY수평선B" panose="02030600000101010101" pitchFamily="18" charset="-127"/>
            </a:endParaRPr>
          </a:p>
          <a:p>
            <a:r>
              <a:rPr lang="en-US" altLang="ko-KR" dirty="0" smtClean="0">
                <a:latin typeface="HY수평선B" panose="02030600000101010101" pitchFamily="18" charset="-127"/>
                <a:ea typeface="HY수평선B" panose="02030600000101010101" pitchFamily="18" charset="-127"/>
              </a:rPr>
              <a:t>2020</a:t>
            </a:r>
            <a:r>
              <a:rPr lang="ko-KR" altLang="en-US" dirty="0">
                <a:latin typeface="HY수평선B" panose="02030600000101010101" pitchFamily="18" charset="-127"/>
                <a:ea typeface="HY수평선B" panose="02030600000101010101" pitchFamily="18" charset="-127"/>
              </a:rPr>
              <a:t>년까지 </a:t>
            </a:r>
            <a:r>
              <a:rPr lang="ko-KR" altLang="en-US" dirty="0" smtClean="0">
                <a:latin typeface="HY수평선B" panose="02030600000101010101" pitchFamily="18" charset="-127"/>
                <a:ea typeface="HY수평선B" panose="02030600000101010101" pitchFamily="18" charset="-127"/>
              </a:rPr>
              <a:t> </a:t>
            </a:r>
            <a:r>
              <a:rPr lang="en-US" altLang="ko-KR" dirty="0">
                <a:latin typeface="HY수평선B" panose="02030600000101010101" pitchFamily="18" charset="-127"/>
                <a:ea typeface="HY수평선B" panose="02030600000101010101" pitchFamily="18" charset="-127"/>
              </a:rPr>
              <a:t>LED</a:t>
            </a:r>
            <a:r>
              <a:rPr lang="ko-KR" altLang="en-US" dirty="0">
                <a:latin typeface="HY수평선B" panose="02030600000101010101" pitchFamily="18" charset="-127"/>
                <a:ea typeface="HY수평선B" panose="02030600000101010101" pitchFamily="18" charset="-127"/>
              </a:rPr>
              <a:t>의무 교체로 촉박한 </a:t>
            </a:r>
            <a:r>
              <a:rPr lang="ko-KR" altLang="en-US" dirty="0">
                <a:solidFill>
                  <a:srgbClr val="FF0000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시간과 예산 문제 </a:t>
            </a:r>
            <a:r>
              <a:rPr lang="ko-KR" altLang="en-US" dirty="0" smtClean="0">
                <a:solidFill>
                  <a:srgbClr val="FF0000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해결</a:t>
            </a:r>
            <a:endParaRPr lang="en-US" altLang="ko-KR" dirty="0" smtClean="0">
              <a:solidFill>
                <a:srgbClr val="FF0000"/>
              </a:solidFill>
              <a:latin typeface="HY수평선B" panose="02030600000101010101" pitchFamily="18" charset="-127"/>
              <a:ea typeface="HY수평선B" panose="02030600000101010101" pitchFamily="18" charset="-127"/>
            </a:endParaRPr>
          </a:p>
          <a:p>
            <a:r>
              <a:rPr lang="ko-KR" altLang="en-US" dirty="0">
                <a:solidFill>
                  <a:srgbClr val="FF0000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최저가</a:t>
            </a:r>
            <a:r>
              <a:rPr lang="en-US" altLang="ko-KR" dirty="0">
                <a:solidFill>
                  <a:srgbClr val="FF0000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, </a:t>
            </a:r>
            <a:r>
              <a:rPr lang="ko-KR" altLang="en-US" dirty="0">
                <a:solidFill>
                  <a:srgbClr val="FF0000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고품질</a:t>
            </a:r>
            <a:r>
              <a:rPr lang="en-US" altLang="ko-KR" dirty="0">
                <a:solidFill>
                  <a:srgbClr val="FF0000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, A/S(</a:t>
            </a:r>
            <a:r>
              <a:rPr lang="ko-KR" altLang="en-US" dirty="0">
                <a:solidFill>
                  <a:srgbClr val="FF0000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서울반도체</a:t>
            </a:r>
            <a:r>
              <a:rPr lang="en-US" altLang="ko-KR" dirty="0">
                <a:solidFill>
                  <a:srgbClr val="FF0000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)</a:t>
            </a:r>
            <a:r>
              <a:rPr lang="ko-KR" altLang="en-US" dirty="0">
                <a:latin typeface="HY수평선B" panose="02030600000101010101" pitchFamily="18" charset="-127"/>
                <a:ea typeface="HY수평선B" panose="02030600000101010101" pitchFamily="18" charset="-127"/>
              </a:rPr>
              <a:t>가 확실한 제품 설치 </a:t>
            </a:r>
            <a:r>
              <a:rPr lang="en-US" altLang="ko-KR" dirty="0">
                <a:solidFill>
                  <a:srgbClr val="0000FF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(</a:t>
            </a:r>
            <a:r>
              <a:rPr lang="ko-KR" altLang="en-US" dirty="0">
                <a:solidFill>
                  <a:srgbClr val="0000FF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제품 신뢰도 우수</a:t>
            </a:r>
            <a:r>
              <a:rPr lang="en-US" altLang="ko-KR" dirty="0" smtClean="0">
                <a:solidFill>
                  <a:srgbClr val="0000FF"/>
                </a:solidFill>
                <a:latin typeface="HY수평선B" panose="02030600000101010101" pitchFamily="18" charset="-127"/>
                <a:ea typeface="HY수평선B" panose="02030600000101010101" pitchFamily="18" charset="-127"/>
              </a:rPr>
              <a:t>)</a:t>
            </a:r>
            <a:endParaRPr lang="ko-KR" altLang="en-US" dirty="0">
              <a:solidFill>
                <a:srgbClr val="0000FF"/>
              </a:solidFill>
              <a:latin typeface="HY수평선B" panose="02030600000101010101" pitchFamily="18" charset="-127"/>
              <a:ea typeface="HY수평선B" panose="02030600000101010101" pitchFamily="18" charset="-127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539552" y="4110741"/>
            <a:ext cx="1316035" cy="431758"/>
          </a:xfrm>
          <a:prstGeom prst="round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539552" y="4123727"/>
            <a:ext cx="1316035" cy="400110"/>
          </a:xfrm>
          <a:prstGeom prst="rect">
            <a:avLst/>
          </a:prstGeom>
          <a:solidFill>
            <a:srgbClr val="4EE824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목   적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833748" y="6364499"/>
            <a:ext cx="250532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8832482" y="6362484"/>
            <a:ext cx="2786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8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682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4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098" name="Picture 2" descr="C:\Users\daegyo\Desktop\가로등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4865"/>
            <a:ext cx="9143998" cy="410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/>
        </p:nvSpPr>
        <p:spPr>
          <a:xfrm>
            <a:off x="3427098" y="886189"/>
            <a:ext cx="1785747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solidFill>
                  <a:srgbClr val="0000FF"/>
                </a:solidFill>
              </a:rPr>
              <a:t> 2.0 </a:t>
            </a:r>
            <a:r>
              <a:rPr lang="ko-KR" altLang="en-US" sz="2800" b="1" dirty="0" smtClean="0">
                <a:solidFill>
                  <a:srgbClr val="0000FF"/>
                </a:solidFill>
              </a:rPr>
              <a:t>세대</a:t>
            </a:r>
            <a:endParaRPr lang="en-US" altLang="ko-KR" sz="2800" b="1" dirty="0">
              <a:solidFill>
                <a:srgbClr val="0000FF"/>
              </a:solidFill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9512" y="1614528"/>
            <a:ext cx="8280920" cy="537605"/>
          </a:xfrm>
          <a:prstGeom prst="round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79512" y="1698664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rgbClr val="FFFF00"/>
                </a:solidFill>
              </a:rPr>
              <a:t>보안등</a:t>
            </a:r>
            <a:r>
              <a:rPr lang="ko-KR" altLang="en-US" b="1" dirty="0" smtClean="0">
                <a:solidFill>
                  <a:schemeClr val="bg1"/>
                </a:solidFill>
              </a:rPr>
              <a:t> </a:t>
            </a:r>
            <a:r>
              <a:rPr lang="en-US" altLang="ko-KR" b="1" dirty="0" smtClean="0">
                <a:solidFill>
                  <a:schemeClr val="bg1"/>
                </a:solidFill>
              </a:rPr>
              <a:t>20W/ 45W/ 60W   </a:t>
            </a:r>
            <a:r>
              <a:rPr lang="ko-KR" altLang="en-US" b="1" dirty="0" smtClean="0">
                <a:solidFill>
                  <a:srgbClr val="FFFF00"/>
                </a:solidFill>
              </a:rPr>
              <a:t>가로등</a:t>
            </a:r>
            <a:r>
              <a:rPr lang="ko-KR" altLang="en-US" b="1" dirty="0" smtClean="0">
                <a:solidFill>
                  <a:schemeClr val="bg1"/>
                </a:solidFill>
              </a:rPr>
              <a:t> </a:t>
            </a:r>
            <a:r>
              <a:rPr lang="en-US" altLang="ko-KR" b="1" dirty="0" smtClean="0">
                <a:solidFill>
                  <a:schemeClr val="bg1"/>
                </a:solidFill>
              </a:rPr>
              <a:t>90W/ 120W/ 135W/ 150W/ 180W</a:t>
            </a:r>
            <a:endParaRPr lang="en-US" altLang="ko-KR" b="1" dirty="0">
              <a:solidFill>
                <a:schemeClr val="bg1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8748464" y="6364499"/>
            <a:ext cx="335816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8748464" y="6365853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11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4453" y="262389"/>
            <a:ext cx="3203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. </a:t>
            </a:r>
            <a:r>
              <a:rPr lang="en-US" altLang="ko-KR" sz="3600" b="1" dirty="0" smtClean="0"/>
              <a:t>Catalogue</a:t>
            </a:r>
            <a:endParaRPr lang="en-US" altLang="ko-KR" sz="3600" b="1" dirty="0"/>
          </a:p>
        </p:txBody>
      </p:sp>
    </p:spTree>
    <p:extLst>
      <p:ext uri="{BB962C8B-B14F-4D97-AF65-F5344CB8AC3E}">
        <p14:creationId xmlns:p14="http://schemas.microsoft.com/office/powerpoint/2010/main" val="19368295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323525" y="468152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solidFill>
                  <a:srgbClr val="FF0000"/>
                </a:solidFill>
              </a:rPr>
              <a:t>비싼 </a:t>
            </a:r>
            <a:r>
              <a:rPr lang="ko-KR" altLang="en-US" sz="3200" b="1" dirty="0" err="1" smtClean="0">
                <a:solidFill>
                  <a:srgbClr val="FF0000"/>
                </a:solidFill>
              </a:rPr>
              <a:t>폴대</a:t>
            </a:r>
            <a:r>
              <a:rPr lang="ko-KR" altLang="en-US" sz="32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3200" b="1" dirty="0" err="1" smtClean="0">
                <a:solidFill>
                  <a:srgbClr val="FF0000"/>
                </a:solidFill>
              </a:rPr>
              <a:t>필요없다</a:t>
            </a:r>
            <a:r>
              <a:rPr lang="ko-KR" altLang="en-US" sz="3200" b="1" dirty="0">
                <a:solidFill>
                  <a:srgbClr val="FF0000"/>
                </a:solidFill>
              </a:rPr>
              <a:t> </a:t>
            </a:r>
            <a:r>
              <a:rPr lang="en-US" altLang="ko-KR" sz="3200" b="1" dirty="0" smtClean="0"/>
              <a:t>– </a:t>
            </a:r>
            <a:r>
              <a:rPr lang="ko-KR" altLang="en-US" sz="3200" b="1" dirty="0" smtClean="0">
                <a:solidFill>
                  <a:srgbClr val="0000FF"/>
                </a:solidFill>
              </a:rPr>
              <a:t>간편한 </a:t>
            </a:r>
            <a:r>
              <a:rPr lang="ko-KR" altLang="en-US" sz="3200" b="1" dirty="0" err="1" smtClean="0">
                <a:solidFill>
                  <a:srgbClr val="0000FF"/>
                </a:solidFill>
              </a:rPr>
              <a:t>스텐</a:t>
            </a:r>
            <a:r>
              <a:rPr lang="ko-KR" altLang="en-US" sz="3200" b="1" dirty="0" smtClean="0">
                <a:solidFill>
                  <a:srgbClr val="0000FF"/>
                </a:solidFill>
              </a:rPr>
              <a:t> </a:t>
            </a:r>
            <a:r>
              <a:rPr lang="ko-KR" altLang="en-US" sz="3200" b="1" dirty="0" err="1" smtClean="0">
                <a:solidFill>
                  <a:srgbClr val="0000FF"/>
                </a:solidFill>
              </a:rPr>
              <a:t>프렉시블</a:t>
            </a:r>
            <a:endParaRPr lang="en-US" altLang="ko-KR" sz="3200" b="1" dirty="0">
              <a:solidFill>
                <a:srgbClr val="0000FF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27581" y="6039588"/>
            <a:ext cx="16777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rgbClr val="0000FF"/>
                </a:solidFill>
              </a:rPr>
              <a:t>&lt; </a:t>
            </a:r>
            <a:r>
              <a:rPr lang="ko-KR" altLang="en-US" sz="1600" b="1" dirty="0" smtClean="0">
                <a:solidFill>
                  <a:srgbClr val="0000FF"/>
                </a:solidFill>
              </a:rPr>
              <a:t>현  재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>&gt;</a:t>
            </a:r>
          </a:p>
          <a:p>
            <a:pPr algn="ctr"/>
            <a:r>
              <a:rPr lang="ko-KR" altLang="en-US" sz="1600" b="1" dirty="0" smtClean="0">
                <a:solidFill>
                  <a:srgbClr val="0000FF"/>
                </a:solidFill>
              </a:rPr>
              <a:t>일반 철강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>Pole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4067944" y="6036496"/>
            <a:ext cx="30374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rgbClr val="0000FF"/>
                </a:solidFill>
              </a:rPr>
              <a:t>&lt; </a:t>
            </a:r>
            <a:r>
              <a:rPr lang="ko-KR" altLang="en-US" sz="1600" b="1" dirty="0" smtClean="0">
                <a:solidFill>
                  <a:srgbClr val="0000FF"/>
                </a:solidFill>
              </a:rPr>
              <a:t>교체 </a:t>
            </a:r>
            <a:r>
              <a:rPr lang="ko-KR" altLang="en-US" sz="1600" b="1" dirty="0">
                <a:solidFill>
                  <a:srgbClr val="0000FF"/>
                </a:solidFill>
              </a:rPr>
              <a:t>후</a:t>
            </a:r>
            <a:r>
              <a:rPr lang="ko-KR" altLang="en-US" sz="1600" b="1" dirty="0" smtClean="0">
                <a:solidFill>
                  <a:srgbClr val="0000FF"/>
                </a:solidFill>
              </a:rPr>
              <a:t>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>&gt;</a:t>
            </a:r>
          </a:p>
          <a:p>
            <a:pPr algn="ctr"/>
            <a:r>
              <a:rPr lang="ko-KR" altLang="en-US" sz="1600" b="1" dirty="0" err="1" smtClean="0">
                <a:solidFill>
                  <a:srgbClr val="0000FF"/>
                </a:solidFill>
              </a:rPr>
              <a:t>스텐</a:t>
            </a:r>
            <a:r>
              <a:rPr lang="ko-KR" altLang="en-US" sz="1600" b="1" dirty="0" smtClean="0">
                <a:solidFill>
                  <a:srgbClr val="0000FF"/>
                </a:solidFill>
              </a:rPr>
              <a:t> 주름 </a:t>
            </a:r>
            <a:r>
              <a:rPr lang="en-US" altLang="ko-KR" sz="1400" b="1" dirty="0" smtClean="0">
                <a:solidFill>
                  <a:srgbClr val="0000FF"/>
                </a:solidFill>
              </a:rPr>
              <a:t>(</a:t>
            </a:r>
            <a:r>
              <a:rPr lang="ko-KR" altLang="en-US" sz="1400" b="1" dirty="0" smtClean="0">
                <a:solidFill>
                  <a:srgbClr val="0000FF"/>
                </a:solidFill>
              </a:rPr>
              <a:t>철강</a:t>
            </a:r>
            <a:r>
              <a:rPr lang="en-US" altLang="ko-KR" sz="1400" b="1" dirty="0" smtClean="0">
                <a:solidFill>
                  <a:srgbClr val="0000FF"/>
                </a:solidFill>
              </a:rPr>
              <a:t>Pole</a:t>
            </a:r>
            <a:r>
              <a:rPr lang="ko-KR" altLang="en-US" sz="1400" b="1" dirty="0" smtClean="0">
                <a:solidFill>
                  <a:srgbClr val="0000FF"/>
                </a:solidFill>
              </a:rPr>
              <a:t>없음</a:t>
            </a:r>
            <a:r>
              <a:rPr lang="en-US" altLang="ko-KR" sz="1400" b="1" dirty="0">
                <a:solidFill>
                  <a:srgbClr val="0000FF"/>
                </a:solidFill>
              </a:rPr>
              <a:t>)</a:t>
            </a:r>
            <a:endParaRPr lang="en-US" altLang="ko-KR" sz="1400" b="1" dirty="0" smtClean="0">
              <a:solidFill>
                <a:srgbClr val="0000FF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66" y="1791478"/>
            <a:ext cx="2016224" cy="3707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모서리가 둥근 직사각형 17"/>
          <p:cNvSpPr/>
          <p:nvPr/>
        </p:nvSpPr>
        <p:spPr>
          <a:xfrm>
            <a:off x="8748464" y="6364499"/>
            <a:ext cx="335816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8748464" y="6365853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12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2050" name="Picture 2" descr="C:\Users\daegyo\Desktop\KakaoTalk_20180413_1433293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190" y="3717032"/>
            <a:ext cx="2822874" cy="230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daegyo\Desktop\가로등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600" y="3717032"/>
            <a:ext cx="2841536" cy="230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daegyo\Desktop\가로등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190" y="1216111"/>
            <a:ext cx="2866279" cy="2410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모서리가 둥근 직사각형 1"/>
          <p:cNvSpPr/>
          <p:nvPr/>
        </p:nvSpPr>
        <p:spPr>
          <a:xfrm>
            <a:off x="6682616" y="5533080"/>
            <a:ext cx="1412569" cy="44465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822846" y="5576945"/>
            <a:ext cx="1147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/>
              <a:t>가정집</a:t>
            </a:r>
            <a:endParaRPr lang="ko-KR" altLang="en-US" b="1" dirty="0"/>
          </a:p>
        </p:txBody>
      </p:sp>
      <p:sp>
        <p:nvSpPr>
          <p:cNvPr id="21" name="모서리가 둥근 직사각형 20"/>
          <p:cNvSpPr/>
          <p:nvPr/>
        </p:nvSpPr>
        <p:spPr>
          <a:xfrm>
            <a:off x="6822846" y="3158963"/>
            <a:ext cx="1147713" cy="41319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6757530" y="3202828"/>
            <a:ext cx="1297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/>
              <a:t>펜 </a:t>
            </a:r>
            <a:r>
              <a:rPr lang="ko-KR" altLang="en-US" b="1" dirty="0" err="1" smtClean="0"/>
              <a:t>션</a:t>
            </a:r>
            <a:endParaRPr lang="ko-KR" altLang="en-US" b="1" dirty="0"/>
          </a:p>
        </p:txBody>
      </p:sp>
      <p:sp>
        <p:nvSpPr>
          <p:cNvPr id="23" name="모서리가 둥근 직사각형 22"/>
          <p:cNvSpPr/>
          <p:nvPr/>
        </p:nvSpPr>
        <p:spPr>
          <a:xfrm>
            <a:off x="3776435" y="5564006"/>
            <a:ext cx="1152128" cy="41319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3884447" y="5607871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/>
              <a:t>빌 </a:t>
            </a:r>
            <a:r>
              <a:rPr lang="ko-KR" altLang="en-US" b="1" dirty="0" err="1" smtClean="0"/>
              <a:t>딩</a:t>
            </a:r>
            <a:endParaRPr lang="ko-KR" altLang="en-US" b="1" dirty="0"/>
          </a:p>
        </p:txBody>
      </p:sp>
      <p:pic>
        <p:nvPicPr>
          <p:cNvPr id="1028" name="Picture 4" descr="C:\Users\daegyo\Desktop\가로등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601" y="1206782"/>
            <a:ext cx="2841536" cy="2419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모서리가 둥근 직사각형 28"/>
          <p:cNvSpPr/>
          <p:nvPr/>
        </p:nvSpPr>
        <p:spPr>
          <a:xfrm>
            <a:off x="3203848" y="3158963"/>
            <a:ext cx="2304255" cy="41319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203848" y="3202828"/>
            <a:ext cx="2304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/>
              <a:t>가로등 </a:t>
            </a:r>
            <a:r>
              <a:rPr lang="en-US" altLang="ko-KR" b="1" dirty="0" smtClean="0"/>
              <a:t>/ </a:t>
            </a:r>
            <a:r>
              <a:rPr lang="ko-KR" altLang="en-US" b="1" dirty="0" smtClean="0"/>
              <a:t>보안등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8972278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611560" y="476672"/>
            <a:ext cx="39604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600" b="1" dirty="0" smtClean="0"/>
              <a:t>2.0</a:t>
            </a:r>
            <a:r>
              <a:rPr lang="ko-KR" altLang="en-US" sz="3600" b="1" dirty="0" smtClean="0"/>
              <a:t>세대 </a:t>
            </a:r>
            <a:r>
              <a:rPr lang="en-US" altLang="ko-KR" sz="3600" b="1" dirty="0" smtClean="0"/>
              <a:t>High-bay</a:t>
            </a:r>
            <a:endParaRPr lang="en-US" altLang="ko-KR" sz="3600" b="1" dirty="0"/>
          </a:p>
        </p:txBody>
      </p:sp>
      <p:pic>
        <p:nvPicPr>
          <p:cNvPr id="5122" name="Picture 2" descr="C:\Users\daegyo\Desktop\공장등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75733"/>
            <a:ext cx="9143998" cy="403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모서리가 둥근 직사각형 8"/>
          <p:cNvSpPr/>
          <p:nvPr/>
        </p:nvSpPr>
        <p:spPr>
          <a:xfrm>
            <a:off x="1043608" y="1347808"/>
            <a:ext cx="7236807" cy="537605"/>
          </a:xfrm>
          <a:prstGeom prst="round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241631" y="1431944"/>
            <a:ext cx="68407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</a:rPr>
              <a:t>60W/ 90W/ 135W/ 180W </a:t>
            </a:r>
            <a:r>
              <a:rPr lang="en-US" altLang="ko-KR" sz="2000" b="1" dirty="0" smtClean="0">
                <a:solidFill>
                  <a:srgbClr val="FFFF00"/>
                </a:solidFill>
              </a:rPr>
              <a:t>(</a:t>
            </a:r>
            <a:r>
              <a:rPr lang="ko-KR" altLang="en-US" sz="2000" b="1" dirty="0" smtClean="0">
                <a:solidFill>
                  <a:srgbClr val="FFFF00"/>
                </a:solidFill>
              </a:rPr>
              <a:t>공장</a:t>
            </a:r>
            <a:r>
              <a:rPr lang="en-US" altLang="ko-KR" sz="2000" b="1" dirty="0" smtClean="0">
                <a:solidFill>
                  <a:srgbClr val="FFFF00"/>
                </a:solidFill>
              </a:rPr>
              <a:t>,</a:t>
            </a:r>
            <a:r>
              <a:rPr lang="ko-KR" altLang="en-US" sz="2000" b="1" dirty="0" smtClean="0">
                <a:solidFill>
                  <a:srgbClr val="FFFF00"/>
                </a:solidFill>
              </a:rPr>
              <a:t>주차장</a:t>
            </a:r>
            <a:r>
              <a:rPr lang="en-US" altLang="ko-KR" sz="2000" b="1" dirty="0" smtClean="0">
                <a:solidFill>
                  <a:srgbClr val="FFFF00"/>
                </a:solidFill>
              </a:rPr>
              <a:t>, </a:t>
            </a:r>
            <a:r>
              <a:rPr lang="ko-KR" altLang="en-US" sz="2000" b="1" dirty="0" smtClean="0">
                <a:solidFill>
                  <a:srgbClr val="FFFF00"/>
                </a:solidFill>
              </a:rPr>
              <a:t>물류창고</a:t>
            </a:r>
            <a:r>
              <a:rPr lang="en-US" altLang="ko-KR" sz="2000" b="1" dirty="0" smtClean="0">
                <a:solidFill>
                  <a:srgbClr val="FFFF00"/>
                </a:solidFill>
              </a:rPr>
              <a:t>, </a:t>
            </a:r>
            <a:r>
              <a:rPr lang="ko-KR" altLang="en-US" sz="2000" b="1" dirty="0" smtClean="0">
                <a:solidFill>
                  <a:srgbClr val="FFFF00"/>
                </a:solidFill>
              </a:rPr>
              <a:t>기타</a:t>
            </a:r>
            <a:r>
              <a:rPr lang="en-US" altLang="ko-KR" sz="2000" b="1" dirty="0" smtClean="0">
                <a:solidFill>
                  <a:srgbClr val="FFFF00"/>
                </a:solidFill>
              </a:rPr>
              <a:t>)</a:t>
            </a:r>
            <a:endParaRPr lang="en-US" altLang="ko-KR" sz="2000" b="1" dirty="0">
              <a:solidFill>
                <a:srgbClr val="FFFF00"/>
              </a:solidFill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8748464" y="6364499"/>
            <a:ext cx="335816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748464" y="6365853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13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682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5904656" cy="994122"/>
          </a:xfrm>
        </p:spPr>
        <p:txBody>
          <a:bodyPr>
            <a:normAutofit/>
          </a:bodyPr>
          <a:lstStyle/>
          <a:p>
            <a:r>
              <a:rPr lang="ko-KR" altLang="en-US" sz="4000" b="1" dirty="0" smtClean="0">
                <a:solidFill>
                  <a:srgbClr val="0000FF"/>
                </a:solidFill>
              </a:rPr>
              <a:t>특징</a:t>
            </a:r>
            <a:endParaRPr lang="ko-KR" altLang="en-US" sz="4000" b="1" dirty="0">
              <a:solidFill>
                <a:srgbClr val="0000FF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2376264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286" y="1542413"/>
            <a:ext cx="2376264" cy="2261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21042" y="4168862"/>
            <a:ext cx="2415351" cy="2297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내용 개체 틀 6"/>
          <p:cNvSpPr>
            <a:spLocks noGrp="1"/>
          </p:cNvSpPr>
          <p:nvPr>
            <p:ph idx="1"/>
          </p:nvPr>
        </p:nvSpPr>
        <p:spPr>
          <a:xfrm>
            <a:off x="6311260" y="1763952"/>
            <a:ext cx="1944216" cy="1754326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marL="0" indent="0" algn="ctr">
              <a:buNone/>
            </a:pPr>
            <a:endParaRPr lang="en-US" altLang="ko-KR" sz="2400" dirty="0" smtClean="0">
              <a:solidFill>
                <a:srgbClr val="0000FF"/>
              </a:solidFill>
            </a:endParaRPr>
          </a:p>
          <a:p>
            <a:pPr marL="0" indent="0" algn="ctr">
              <a:buNone/>
            </a:pPr>
            <a:r>
              <a:rPr lang="ko-KR" altLang="en-US" sz="2000" dirty="0" smtClean="0">
                <a:solidFill>
                  <a:srgbClr val="0000FF"/>
                </a:solidFill>
              </a:rPr>
              <a:t>각 도</a:t>
            </a:r>
            <a:endParaRPr lang="en-US" altLang="ko-KR" sz="2000" dirty="0">
              <a:solidFill>
                <a:srgbClr val="0000FF"/>
              </a:solidFill>
            </a:endParaRPr>
          </a:p>
          <a:p>
            <a:pPr marL="0" indent="0" algn="ctr">
              <a:buNone/>
            </a:pPr>
            <a:r>
              <a:rPr lang="en-US" altLang="ko-KR" sz="2600" dirty="0" smtClean="0">
                <a:solidFill>
                  <a:srgbClr val="0000FF"/>
                </a:solidFill>
              </a:rPr>
              <a:t>( 140 )</a:t>
            </a:r>
            <a:r>
              <a:rPr lang="en-US" altLang="ko-KR" sz="2000" b="1" dirty="0" smtClean="0"/>
              <a:t> </a:t>
            </a:r>
          </a:p>
          <a:p>
            <a:pPr marL="0" indent="0" algn="ctr">
              <a:buNone/>
            </a:pPr>
            <a:endParaRPr lang="en-US" altLang="ko-KR" sz="2400" b="1" dirty="0" smtClean="0">
              <a:solidFill>
                <a:srgbClr val="C0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6372283" y="4594391"/>
            <a:ext cx="1822170" cy="1446550"/>
          </a:xfrm>
          <a:prstGeom prst="rect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ko-KR" sz="2000" dirty="0" smtClean="0">
              <a:solidFill>
                <a:srgbClr val="0000FF"/>
              </a:solidFill>
            </a:endParaRPr>
          </a:p>
          <a:p>
            <a:pPr algn="ctr"/>
            <a:r>
              <a:rPr lang="ko-KR" altLang="en-US" sz="2000" dirty="0" smtClean="0">
                <a:solidFill>
                  <a:srgbClr val="0000FF"/>
                </a:solidFill>
              </a:rPr>
              <a:t>각 도</a:t>
            </a:r>
            <a:endParaRPr lang="en-US" altLang="ko-KR" sz="2000" dirty="0" smtClean="0">
              <a:solidFill>
                <a:srgbClr val="0000FF"/>
              </a:solidFill>
            </a:endParaRPr>
          </a:p>
          <a:p>
            <a:pPr algn="ctr"/>
            <a:r>
              <a:rPr lang="en-US" altLang="ko-KR" sz="1600" dirty="0" smtClean="0">
                <a:solidFill>
                  <a:srgbClr val="0000FF"/>
                </a:solidFill>
              </a:rPr>
              <a:t>( 100 )</a:t>
            </a:r>
          </a:p>
          <a:p>
            <a:pPr algn="ctr"/>
            <a:endParaRPr lang="en-US" altLang="ko-KR" sz="1600" dirty="0">
              <a:solidFill>
                <a:srgbClr val="0000FF"/>
              </a:solidFill>
            </a:endParaRPr>
          </a:p>
          <a:p>
            <a:pPr algn="ctr"/>
            <a:endParaRPr lang="ko-KR" altLang="en-US" sz="1600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683568" y="5069520"/>
            <a:ext cx="2520280" cy="971421"/>
          </a:xfrm>
          <a:prstGeom prst="roundRect">
            <a:avLst/>
          </a:prstGeom>
          <a:solidFill>
            <a:srgbClr val="4EE8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639608" y="5117611"/>
            <a:ext cx="2514640" cy="923330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ko-KR" altLang="en-US" dirty="0" err="1" smtClean="0">
                <a:solidFill>
                  <a:srgbClr val="0000FF"/>
                </a:solidFill>
              </a:rPr>
              <a:t>열십자</a:t>
            </a:r>
            <a:r>
              <a:rPr lang="en-US" altLang="ko-KR" dirty="0" smtClean="0">
                <a:solidFill>
                  <a:srgbClr val="0000FF"/>
                </a:solidFill>
              </a:rPr>
              <a:t>(+) </a:t>
            </a:r>
            <a:r>
              <a:rPr lang="ko-KR" altLang="en-US" dirty="0" smtClean="0">
                <a:solidFill>
                  <a:srgbClr val="0000FF"/>
                </a:solidFill>
              </a:rPr>
              <a:t>패턴</a:t>
            </a:r>
            <a:r>
              <a:rPr lang="en-US" altLang="ko-KR" dirty="0" smtClean="0">
                <a:solidFill>
                  <a:srgbClr val="0000FF"/>
                </a:solidFill>
              </a:rPr>
              <a:t>, </a:t>
            </a:r>
          </a:p>
          <a:p>
            <a:r>
              <a:rPr lang="en-US" altLang="ko-KR" dirty="0" smtClean="0">
                <a:solidFill>
                  <a:srgbClr val="0000FF"/>
                </a:solidFill>
              </a:rPr>
              <a:t> </a:t>
            </a:r>
          </a:p>
          <a:p>
            <a:r>
              <a:rPr lang="en-US" altLang="ko-KR" dirty="0" smtClean="0">
                <a:solidFill>
                  <a:srgbClr val="0000FF"/>
                </a:solidFill>
              </a:rPr>
              <a:t>2.  lens</a:t>
            </a:r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9441" y="6639618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0" y="6727676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8748464" y="6365853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14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2124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611560" y="476672"/>
            <a:ext cx="39604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600" b="1" dirty="0" smtClean="0"/>
              <a:t>1.5</a:t>
            </a:r>
            <a:r>
              <a:rPr lang="ko-KR" altLang="en-US" sz="3600" b="1" dirty="0" smtClean="0"/>
              <a:t>세대 </a:t>
            </a:r>
            <a:r>
              <a:rPr lang="ko-KR" altLang="en-US" sz="3600" b="1" dirty="0" err="1" smtClean="0"/>
              <a:t>터널등</a:t>
            </a:r>
            <a:endParaRPr lang="en-US" altLang="ko-KR" sz="36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166321"/>
            <a:ext cx="3886572" cy="277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66321"/>
            <a:ext cx="3506911" cy="277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모서리가 둥근 직사각형 8"/>
          <p:cNvSpPr/>
          <p:nvPr/>
        </p:nvSpPr>
        <p:spPr>
          <a:xfrm>
            <a:off x="1151617" y="1628796"/>
            <a:ext cx="6840760" cy="537605"/>
          </a:xfrm>
          <a:prstGeom prst="round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151617" y="1712932"/>
            <a:ext cx="6840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err="1" smtClean="0">
                <a:solidFill>
                  <a:srgbClr val="FFFF00"/>
                </a:solidFill>
              </a:rPr>
              <a:t>터널등</a:t>
            </a:r>
            <a:r>
              <a:rPr lang="ko-KR" altLang="en-US" b="1" dirty="0" smtClean="0">
                <a:solidFill>
                  <a:schemeClr val="bg1"/>
                </a:solidFill>
              </a:rPr>
              <a:t> </a:t>
            </a:r>
            <a:r>
              <a:rPr lang="en-US" altLang="ko-KR" b="1" dirty="0" smtClean="0">
                <a:solidFill>
                  <a:schemeClr val="bg1"/>
                </a:solidFill>
              </a:rPr>
              <a:t>25W/ 50W/ 75W/ 100W/ 125W/ 150W</a:t>
            </a:r>
            <a:endParaRPr lang="en-US" altLang="ko-KR" b="1" dirty="0">
              <a:solidFill>
                <a:schemeClr val="bg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899592" y="6015000"/>
            <a:ext cx="20098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rgbClr val="0000FF"/>
                </a:solidFill>
              </a:rPr>
              <a:t>&lt; Type 1 &gt;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5508104" y="6008646"/>
            <a:ext cx="20098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rgbClr val="0000FF"/>
                </a:solidFill>
              </a:rPr>
              <a:t>&lt; Type 2 &gt;</a:t>
            </a:r>
          </a:p>
        </p:txBody>
      </p:sp>
      <p:sp>
        <p:nvSpPr>
          <p:cNvPr id="15" name="모서리가 둥근 직사각형 14"/>
          <p:cNvSpPr/>
          <p:nvPr/>
        </p:nvSpPr>
        <p:spPr>
          <a:xfrm>
            <a:off x="8748464" y="6364499"/>
            <a:ext cx="335816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8748464" y="6365853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15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682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611560" y="430017"/>
            <a:ext cx="2088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b="1" dirty="0" smtClean="0"/>
              <a:t>설치사례</a:t>
            </a:r>
            <a:endParaRPr lang="en-US" altLang="ko-KR" sz="2800" b="1" dirty="0"/>
          </a:p>
        </p:txBody>
      </p:sp>
      <p:pic>
        <p:nvPicPr>
          <p:cNvPr id="8195" name="Picture 3" descr="C:\Users\daegyo\Desktop\터널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721" y="1310135"/>
            <a:ext cx="3911600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daegyo\Desktop\공장등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549" y="3958409"/>
            <a:ext cx="3898900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05" y="1310136"/>
            <a:ext cx="389890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모서리가 둥근 직사각형 15"/>
          <p:cNvSpPr/>
          <p:nvPr/>
        </p:nvSpPr>
        <p:spPr>
          <a:xfrm>
            <a:off x="8748464" y="6364499"/>
            <a:ext cx="335816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8748464" y="6365853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16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68295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611560" y="430017"/>
            <a:ext cx="7992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/>
              <a:t>High –bay </a:t>
            </a:r>
            <a:r>
              <a:rPr lang="ko-KR" altLang="en-US" sz="2800" b="1" dirty="0" smtClean="0"/>
              <a:t>지하 주차장 설치 사례  </a:t>
            </a:r>
            <a:r>
              <a:rPr lang="en-US" altLang="ko-KR" sz="1600" b="1" dirty="0" smtClean="0"/>
              <a:t>(</a:t>
            </a:r>
            <a:r>
              <a:rPr lang="ko-KR" altLang="en-US" sz="1600" b="1" dirty="0" smtClean="0"/>
              <a:t>세종글로벌 </a:t>
            </a:r>
            <a:r>
              <a:rPr lang="en-US" altLang="ko-KR" sz="1600" b="1" dirty="0" smtClean="0"/>
              <a:t>B2</a:t>
            </a:r>
            <a:r>
              <a:rPr lang="ko-KR" altLang="en-US" sz="1600" b="1" dirty="0" smtClean="0"/>
              <a:t>층</a:t>
            </a:r>
            <a:r>
              <a:rPr lang="en-US" altLang="ko-KR" sz="1600" b="1" dirty="0" smtClean="0"/>
              <a:t>)</a:t>
            </a:r>
            <a:endParaRPr lang="en-US" altLang="ko-KR" sz="1600" b="1" dirty="0"/>
          </a:p>
        </p:txBody>
      </p:sp>
      <p:pic>
        <p:nvPicPr>
          <p:cNvPr id="9" name="_x137044360" descr="EMB000008e870d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72" y="1279502"/>
            <a:ext cx="3972411" cy="3822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_x137045240" descr="EMB000008e870d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79502"/>
            <a:ext cx="3971055" cy="3822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모서리가 둥근 직사각형 1"/>
          <p:cNvSpPr/>
          <p:nvPr/>
        </p:nvSpPr>
        <p:spPr>
          <a:xfrm>
            <a:off x="455573" y="5349273"/>
            <a:ext cx="8231498" cy="1132055"/>
          </a:xfrm>
          <a:prstGeom prst="roundRect">
            <a:avLst/>
          </a:prstGeom>
          <a:solidFill>
            <a:srgbClr val="4EE8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순서도: 연결자 10"/>
          <p:cNvSpPr/>
          <p:nvPr/>
        </p:nvSpPr>
        <p:spPr>
          <a:xfrm>
            <a:off x="614185" y="5563887"/>
            <a:ext cx="216024" cy="216024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30208" y="5468571"/>
            <a:ext cx="7558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/>
              <a:t>기존 형광등</a:t>
            </a:r>
            <a:r>
              <a:rPr lang="en-US" altLang="ko-KR" sz="1400" dirty="0" smtClean="0"/>
              <a:t>(38W)      </a:t>
            </a:r>
            <a:r>
              <a:rPr lang="en-US" altLang="ko-KR" sz="1050" dirty="0" smtClean="0"/>
              <a:t> </a:t>
            </a:r>
            <a:r>
              <a:rPr lang="en-US" altLang="ko-KR" sz="1400" dirty="0" smtClean="0"/>
              <a:t> </a:t>
            </a:r>
            <a:r>
              <a:rPr lang="en-US" altLang="ko-KR" dirty="0" smtClean="0"/>
              <a:t>: </a:t>
            </a:r>
            <a:r>
              <a:rPr lang="en-US" altLang="ko-KR" dirty="0" smtClean="0">
                <a:solidFill>
                  <a:srgbClr val="0000FF"/>
                </a:solidFill>
              </a:rPr>
              <a:t>136</a:t>
            </a:r>
            <a:r>
              <a:rPr lang="ko-KR" altLang="en-US" dirty="0" smtClean="0">
                <a:solidFill>
                  <a:srgbClr val="0000FF"/>
                </a:solidFill>
              </a:rPr>
              <a:t>개 사용 </a:t>
            </a:r>
            <a:r>
              <a:rPr lang="en-US" altLang="ko-KR" dirty="0">
                <a:solidFill>
                  <a:srgbClr val="0000FF"/>
                </a:solidFill>
              </a:rPr>
              <a:t> </a:t>
            </a:r>
            <a:r>
              <a:rPr lang="en-US" altLang="ko-KR" dirty="0" smtClean="0">
                <a:solidFill>
                  <a:srgbClr val="0000FF"/>
                </a:solidFill>
              </a:rPr>
              <a:t>        </a:t>
            </a:r>
            <a:r>
              <a:rPr lang="en-US" altLang="ko-KR" b="1" dirty="0" smtClean="0">
                <a:solidFill>
                  <a:srgbClr val="0000FF"/>
                </a:solidFill>
              </a:rPr>
              <a:t>5200W</a:t>
            </a:r>
            <a:r>
              <a:rPr lang="en-US" altLang="ko-KR" dirty="0" smtClean="0">
                <a:solidFill>
                  <a:srgbClr val="0000FF"/>
                </a:solidFill>
              </a:rPr>
              <a:t>     </a:t>
            </a:r>
            <a:endParaRPr lang="ko-KR" altLang="en-US" dirty="0">
              <a:solidFill>
                <a:srgbClr val="0000FF"/>
              </a:solidFill>
            </a:endParaRPr>
          </a:p>
        </p:txBody>
      </p:sp>
      <p:sp>
        <p:nvSpPr>
          <p:cNvPr id="14" name="순서도: 연결자 13"/>
          <p:cNvSpPr/>
          <p:nvPr/>
        </p:nvSpPr>
        <p:spPr>
          <a:xfrm>
            <a:off x="604854" y="5992059"/>
            <a:ext cx="216024" cy="216024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830209" y="5912551"/>
            <a:ext cx="7558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/>
              <a:t>교</a:t>
            </a:r>
            <a:r>
              <a:rPr lang="ko-KR" altLang="en-US" b="1" dirty="0"/>
              <a:t>체</a:t>
            </a:r>
            <a:r>
              <a:rPr lang="ko-KR" altLang="en-US" b="1" dirty="0" smtClean="0"/>
              <a:t> </a:t>
            </a:r>
            <a:r>
              <a:rPr lang="en-US" altLang="ko-KR" b="1" dirty="0" smtClean="0"/>
              <a:t>High-bay</a:t>
            </a:r>
            <a:r>
              <a:rPr lang="en-US" altLang="ko-KR" sz="1400" dirty="0" smtClean="0"/>
              <a:t>(135W) </a:t>
            </a:r>
            <a:r>
              <a:rPr lang="en-US" altLang="ko-KR" dirty="0" smtClean="0"/>
              <a:t>: </a:t>
            </a:r>
            <a:r>
              <a:rPr lang="en-US" altLang="ko-KR" sz="1050" dirty="0" smtClean="0"/>
              <a:t> </a:t>
            </a:r>
            <a:r>
              <a:rPr lang="en-US" altLang="ko-KR" dirty="0" smtClean="0"/>
              <a:t> </a:t>
            </a:r>
            <a:r>
              <a:rPr lang="en-US" altLang="ko-KR" b="1" dirty="0" smtClean="0">
                <a:solidFill>
                  <a:srgbClr val="FF0000"/>
                </a:solidFill>
              </a:rPr>
              <a:t>11</a:t>
            </a:r>
            <a:r>
              <a:rPr lang="ko-KR" altLang="en-US" b="1" dirty="0" smtClean="0">
                <a:solidFill>
                  <a:srgbClr val="FF0000"/>
                </a:solidFill>
              </a:rPr>
              <a:t>개 사용          </a:t>
            </a:r>
            <a:r>
              <a:rPr lang="en-US" altLang="ko-KR" b="1" dirty="0" smtClean="0">
                <a:solidFill>
                  <a:srgbClr val="FF0000"/>
                </a:solidFill>
              </a:rPr>
              <a:t>1500W     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6156176" y="5468571"/>
            <a:ext cx="2353551" cy="87243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6168209" y="5715245"/>
            <a:ext cx="23294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rgbClr val="0000FF"/>
                </a:solidFill>
              </a:rPr>
              <a:t>전기절감</a:t>
            </a:r>
            <a:r>
              <a:rPr lang="ko-KR" altLang="en-US" sz="20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2000" b="1" dirty="0" smtClean="0">
                <a:solidFill>
                  <a:srgbClr val="FF0000"/>
                </a:solidFill>
              </a:rPr>
              <a:t>-3,700W</a:t>
            </a:r>
            <a:endParaRPr lang="ko-KR" altLang="en-US" sz="2000" dirty="0">
              <a:solidFill>
                <a:srgbClr val="FF0000"/>
              </a:solidFill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8748464" y="6364499"/>
            <a:ext cx="335816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8748464" y="6365853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17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68295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611560" y="430017"/>
            <a:ext cx="5040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5. </a:t>
            </a:r>
            <a:r>
              <a:rPr lang="en-US" altLang="ko-KR" sz="3600" b="1" dirty="0" smtClean="0"/>
              <a:t>AC LED </a:t>
            </a:r>
            <a:r>
              <a:rPr lang="ko-KR" altLang="en-US" sz="3600" b="1" dirty="0" smtClean="0"/>
              <a:t>기술과 품질</a:t>
            </a:r>
            <a:endParaRPr lang="en-US" altLang="ko-KR" sz="3600" b="1" dirty="0"/>
          </a:p>
        </p:txBody>
      </p:sp>
      <p:sp>
        <p:nvSpPr>
          <p:cNvPr id="9" name="모서리가 둥근 직사각형 8"/>
          <p:cNvSpPr/>
          <p:nvPr/>
        </p:nvSpPr>
        <p:spPr>
          <a:xfrm>
            <a:off x="1043604" y="1938134"/>
            <a:ext cx="7056784" cy="3672408"/>
          </a:xfrm>
          <a:prstGeom prst="round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1043604" y="2352931"/>
            <a:ext cx="7056784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기술</a:t>
            </a:r>
            <a:r>
              <a:rPr lang="en-US" altLang="ko-KR" sz="3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3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품질</a:t>
            </a:r>
            <a:r>
              <a:rPr lang="en-US" altLang="ko-KR" sz="3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3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가격</a:t>
            </a:r>
            <a:endParaRPr lang="en-US" altLang="ko-KR" sz="3600" b="1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endParaRPr lang="en-US" altLang="ko-KR" sz="2800" b="1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3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비교우위 </a:t>
            </a:r>
            <a:r>
              <a:rPr lang="ko-KR" altLang="en-US" sz="36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가성비</a:t>
            </a:r>
            <a:endParaRPr lang="en-US" altLang="ko-KR" sz="3600" b="1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2400" b="1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cost-effectiveness</a:t>
            </a:r>
            <a:endParaRPr lang="en-US" altLang="ko-KR" sz="2400" b="1" dirty="0" smtClean="0">
              <a:solidFill>
                <a:srgbClr val="FF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endParaRPr lang="en-US" altLang="ko-KR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3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기술 경영을 통한 신뢰</a:t>
            </a:r>
            <a:endParaRPr lang="en-US" altLang="ko-KR" sz="3600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8748464" y="6364499"/>
            <a:ext cx="335816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748464" y="6365853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18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682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503547" y="430016"/>
            <a:ext cx="8136904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ko-KR" altLang="en-US" sz="3600" b="1" dirty="0" smtClean="0">
                <a:solidFill>
                  <a:srgbClr val="FF0000"/>
                </a:solidFill>
              </a:rPr>
              <a:t>세계특허</a:t>
            </a:r>
            <a:r>
              <a:rPr lang="en-US" altLang="ko-KR" sz="3600" b="1" dirty="0">
                <a:solidFill>
                  <a:srgbClr val="FF0000"/>
                </a:solidFill>
              </a:rPr>
              <a:t>,</a:t>
            </a:r>
            <a:r>
              <a:rPr lang="en-US" altLang="ko-KR" sz="36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3200" b="1" dirty="0" smtClean="0"/>
              <a:t>가격과 품질이 우수한 이유</a:t>
            </a:r>
            <a:endParaRPr lang="en-US" altLang="ko-KR" sz="3200" b="1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3059832" y="1206184"/>
            <a:ext cx="5256584" cy="1358720"/>
          </a:xfrm>
          <a:prstGeom prst="round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280347"/>
              </p:ext>
            </p:extLst>
          </p:nvPr>
        </p:nvGraphicFramePr>
        <p:xfrm>
          <a:off x="3059832" y="3105006"/>
          <a:ext cx="5256584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3600400"/>
              </a:tblGrid>
              <a:tr h="3234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en-US" altLang="ko-KR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4EE82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내     용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4EE824"/>
                    </a:solidFill>
                  </a:tcPr>
                </a:tc>
              </a:tr>
              <a:tr h="3234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소 비 전 </a:t>
                      </a:r>
                      <a:r>
                        <a:rPr lang="ko-KR" altLang="en-US" sz="1600" dirty="0" err="1" smtClean="0">
                          <a:solidFill>
                            <a:schemeClr val="bg1"/>
                          </a:solidFill>
                        </a:rPr>
                        <a:t>력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6600FF"/>
                          </a:solidFill>
                        </a:rPr>
                        <a:t>90W</a:t>
                      </a:r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</a:rPr>
                        <a:t> (135W)</a:t>
                      </a:r>
                      <a:endParaRPr lang="ko-KR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234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기존가로등대체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6600FF"/>
                          </a:solidFill>
                        </a:rPr>
                        <a:t>250W</a:t>
                      </a:r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</a:rPr>
                        <a:t> (400W)</a:t>
                      </a:r>
                      <a:endParaRPr lang="ko-KR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234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조 명 효 율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113 lm/w</a:t>
                      </a: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234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배         광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0" spc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TypeⅡ</a:t>
                      </a:r>
                      <a:r>
                        <a:rPr lang="en-US" altLang="ko-KR" sz="1400" b="1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 Medium</a:t>
                      </a: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234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 smtClean="0">
                          <a:solidFill>
                            <a:schemeClr val="bg1"/>
                          </a:solidFill>
                        </a:rPr>
                        <a:t>연색성지수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Ra75</a:t>
                      </a: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234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색   온   도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5,000</a:t>
                      </a:r>
                      <a:r>
                        <a:rPr lang="en-US" altLang="ko-KR" sz="14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 </a:t>
                      </a:r>
                      <a:r>
                        <a:rPr lang="en-US" altLang="ko-KR" sz="1400" b="1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K</a:t>
                      </a: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234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수         명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0" spc="0" dirty="0" smtClean="0">
                          <a:solidFill>
                            <a:srgbClr val="6600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50,000hr </a:t>
                      </a:r>
                      <a:r>
                        <a:rPr lang="ko-KR" altLang="en-US" sz="1400" b="1" kern="0" spc="0" dirty="0" smtClean="0"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사용 인증</a:t>
                      </a:r>
                      <a:r>
                        <a:rPr lang="en-US" altLang="ko-KR" sz="1400" b="1" kern="0" spc="0" dirty="0" smtClean="0"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(NOM)</a:t>
                      </a:r>
                      <a:r>
                        <a:rPr lang="en-US" altLang="ko-KR" sz="1400" b="1" kern="0" spc="0" dirty="0" smtClean="0">
                          <a:solidFill>
                            <a:srgbClr val="0000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(</a:t>
                      </a:r>
                      <a:r>
                        <a:rPr lang="ko-KR" altLang="en-US" sz="1400" b="1" kern="0" spc="0" dirty="0" smtClean="0">
                          <a:solidFill>
                            <a:srgbClr val="0000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품질보증 </a:t>
                      </a:r>
                      <a:r>
                        <a:rPr lang="en-US" altLang="ko-KR" sz="1400" b="1" kern="0" spc="0" dirty="0" smtClean="0">
                          <a:solidFill>
                            <a:srgbClr val="0000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: 5</a:t>
                      </a:r>
                      <a:r>
                        <a:rPr lang="ko-KR" altLang="en-US" sz="1400" b="1" kern="0" spc="0" dirty="0" smtClean="0">
                          <a:solidFill>
                            <a:srgbClr val="0000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년</a:t>
                      </a:r>
                      <a:r>
                        <a:rPr lang="en-US" altLang="ko-KR" sz="1400" b="1" kern="0" spc="0" dirty="0" smtClean="0">
                          <a:solidFill>
                            <a:srgbClr val="0000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)</a:t>
                      </a: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234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사   이   </a:t>
                      </a:r>
                      <a:r>
                        <a:rPr lang="ko-KR" altLang="en-US" sz="1600" dirty="0" err="1" smtClean="0">
                          <a:solidFill>
                            <a:schemeClr val="bg1"/>
                          </a:solidFill>
                        </a:rPr>
                        <a:t>즈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220(580)</a:t>
                      </a:r>
                      <a:r>
                        <a:rPr lang="ko-KR" altLang="en-US" sz="1200" b="1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㎜</a:t>
                      </a:r>
                      <a:r>
                        <a:rPr lang="en-US" altLang="ko-KR" sz="1200" b="1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 × 110(360)</a:t>
                      </a:r>
                      <a:r>
                        <a:rPr lang="ko-KR" altLang="en-US" sz="1200" b="1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㎜</a:t>
                      </a:r>
                      <a:r>
                        <a:rPr lang="en-US" altLang="ko-KR" sz="1200" b="1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 × 79</a:t>
                      </a:r>
                      <a:r>
                        <a:rPr lang="ko-KR" altLang="en-US" sz="1200" b="1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㎜  </a:t>
                      </a: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-</a:t>
                      </a:r>
                      <a:r>
                        <a:rPr lang="ko-KR" altLang="en-US" sz="1200" b="1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   </a:t>
                      </a:r>
                      <a:r>
                        <a:rPr lang="en-US" altLang="ko-KR" sz="1200" b="1" kern="0" spc="0" dirty="0" smtClean="0">
                          <a:solidFill>
                            <a:srgbClr val="C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2kg</a:t>
                      </a:r>
                      <a:r>
                        <a:rPr lang="en-US" altLang="ko-KR" sz="1200" b="1" kern="0" spc="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(90W</a:t>
                      </a:r>
                      <a:r>
                        <a:rPr lang="en-US" altLang="ko-KR" sz="1200" b="1" kern="0" spc="0" dirty="0" smtClean="0">
                          <a:solidFill>
                            <a:srgbClr val="C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함초롬바탕" panose="02030504000101010101" pitchFamily="18" charset="-127"/>
                        </a:rPr>
                        <a:t>)</a:t>
                      </a: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2349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bg1"/>
                          </a:solidFill>
                        </a:rPr>
                        <a:t>I P    </a:t>
                      </a:r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등 급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0000FF"/>
                          </a:solidFill>
                        </a:rPr>
                        <a:t>67</a:t>
                      </a:r>
                      <a:endParaRPr lang="ko-KR" altLang="en-US" sz="14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55576" y="1631544"/>
            <a:ext cx="1512168" cy="461665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smtClean="0"/>
              <a:t>제품특징</a:t>
            </a:r>
            <a:endParaRPr lang="ko-KR" altLang="en-US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82164" y="4430113"/>
            <a:ext cx="1512168" cy="461665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smtClean="0"/>
              <a:t>주요사항</a:t>
            </a:r>
            <a:endParaRPr lang="ko-KR" altLang="en-US" sz="2400" b="1" dirty="0"/>
          </a:p>
        </p:txBody>
      </p:sp>
      <p:sp>
        <p:nvSpPr>
          <p:cNvPr id="18" name="모서리가 둥근 직사각형 17"/>
          <p:cNvSpPr/>
          <p:nvPr/>
        </p:nvSpPr>
        <p:spPr>
          <a:xfrm>
            <a:off x="3186452" y="1334605"/>
            <a:ext cx="250532" cy="2475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3185186" y="1332590"/>
            <a:ext cx="278662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3189556" y="1748273"/>
            <a:ext cx="250532" cy="2475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3188290" y="1746258"/>
            <a:ext cx="278662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3195783" y="2155733"/>
            <a:ext cx="250532" cy="2475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3194517" y="2153718"/>
            <a:ext cx="278662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73179" y="1314416"/>
            <a:ext cx="46898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solidFill>
                  <a:srgbClr val="FF0000"/>
                </a:solidFill>
              </a:rPr>
              <a:t>SMPS</a:t>
            </a:r>
            <a:r>
              <a:rPr lang="ko-KR" altLang="en-US" sz="1400" dirty="0" smtClean="0">
                <a:solidFill>
                  <a:srgbClr val="FF0000"/>
                </a:solidFill>
              </a:rPr>
              <a:t>안정기</a:t>
            </a:r>
            <a:r>
              <a:rPr lang="ko-KR" altLang="en-US" sz="1400" dirty="0" smtClean="0"/>
              <a:t>는 없고 렌즈가 있는 </a:t>
            </a:r>
            <a:r>
              <a:rPr lang="en-US" altLang="ko-KR" sz="1400" dirty="0" smtClean="0"/>
              <a:t>AC LED Light </a:t>
            </a:r>
            <a:r>
              <a:rPr lang="en-US" altLang="ko-KR" sz="1400" dirty="0" smtClean="0">
                <a:solidFill>
                  <a:srgbClr val="FF0000"/>
                </a:solidFill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</a:rPr>
              <a:t>단순</a:t>
            </a:r>
            <a:r>
              <a:rPr lang="en-US" altLang="ko-KR" sz="1400" dirty="0" smtClean="0">
                <a:solidFill>
                  <a:srgbClr val="FF0000"/>
                </a:solidFill>
              </a:rPr>
              <a:t>)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76283" y="1728084"/>
            <a:ext cx="46898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kern="0" dirty="0" err="1">
                <a:solidFill>
                  <a:srgbClr val="000000"/>
                </a:solidFill>
                <a:latin typeface="+mn-ea"/>
                <a:cs typeface="함초롬바탕" panose="02030504000101010101" pitchFamily="18" charset="-127"/>
              </a:rPr>
              <a:t>TypeⅡ</a:t>
            </a:r>
            <a:r>
              <a:rPr lang="en-US" altLang="ko-KR" sz="1400" kern="0" dirty="0">
                <a:solidFill>
                  <a:srgbClr val="000000"/>
                </a:solidFill>
                <a:latin typeface="+mn-ea"/>
                <a:cs typeface="함초롬바탕" panose="02030504000101010101" pitchFamily="18" charset="-127"/>
              </a:rPr>
              <a:t> Medium</a:t>
            </a:r>
            <a:r>
              <a:rPr lang="ko-KR" altLang="en-US" sz="1400" kern="0" dirty="0">
                <a:solidFill>
                  <a:srgbClr val="000000"/>
                </a:solidFill>
                <a:latin typeface="+mn-ea"/>
                <a:cs typeface="함초롬바탕" panose="02030504000101010101" pitchFamily="18" charset="-127"/>
              </a:rPr>
              <a:t>의 </a:t>
            </a:r>
            <a:r>
              <a:rPr lang="ko-KR" altLang="en-US" sz="1400" kern="0" dirty="0" err="1">
                <a:solidFill>
                  <a:srgbClr val="000000"/>
                </a:solidFill>
                <a:latin typeface="+mn-ea"/>
                <a:cs typeface="함초롬바탕" panose="02030504000101010101" pitchFamily="18" charset="-127"/>
              </a:rPr>
              <a:t>배광기술</a:t>
            </a:r>
            <a:r>
              <a:rPr lang="ko-KR" altLang="en-US" sz="1400" kern="0" dirty="0">
                <a:solidFill>
                  <a:srgbClr val="000000"/>
                </a:solidFill>
                <a:latin typeface="+mn-ea"/>
                <a:cs typeface="함초롬바탕" panose="02030504000101010101" pitchFamily="18" charset="-127"/>
              </a:rPr>
              <a:t> </a:t>
            </a:r>
            <a:r>
              <a:rPr lang="en-US" altLang="ko-KR" sz="1400" kern="0" dirty="0">
                <a:solidFill>
                  <a:srgbClr val="000000"/>
                </a:solidFill>
                <a:latin typeface="+mn-ea"/>
                <a:cs typeface="함초롬바탕" panose="02030504000101010101" pitchFamily="18" charset="-127"/>
              </a:rPr>
              <a:t>- </a:t>
            </a:r>
            <a:r>
              <a:rPr lang="ko-KR" altLang="en-US" sz="1400" kern="0" dirty="0" smtClean="0">
                <a:solidFill>
                  <a:srgbClr val="FF0000"/>
                </a:solidFill>
                <a:latin typeface="+mn-ea"/>
                <a:cs typeface="함초롬바탕" panose="02030504000101010101" pitchFamily="18" charset="-127"/>
              </a:rPr>
              <a:t>도로 </a:t>
            </a:r>
            <a:r>
              <a:rPr lang="ko-KR" altLang="en-US" sz="1400" kern="0" dirty="0">
                <a:solidFill>
                  <a:srgbClr val="FF0000"/>
                </a:solidFill>
                <a:latin typeface="+mn-ea"/>
                <a:cs typeface="함초롬바탕" panose="02030504000101010101" pitchFamily="18" charset="-127"/>
              </a:rPr>
              <a:t>밝기 균일도 우수</a:t>
            </a:r>
            <a:endParaRPr lang="ko-KR" altLang="en-US" sz="1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67904" y="2127699"/>
            <a:ext cx="46898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 smtClean="0"/>
              <a:t>서울반도체 </a:t>
            </a:r>
            <a:r>
              <a:rPr lang="en-US" altLang="ko-KR" sz="1400" dirty="0" smtClean="0"/>
              <a:t>LED</a:t>
            </a:r>
            <a:r>
              <a:rPr lang="ko-KR" altLang="en-US" sz="1400" dirty="0" smtClean="0"/>
              <a:t> </a:t>
            </a:r>
            <a:r>
              <a:rPr lang="en-US" altLang="ko-KR" sz="1400" dirty="0" smtClean="0"/>
              <a:t>PKG  </a:t>
            </a:r>
            <a:r>
              <a:rPr lang="ko-KR" altLang="en-US" sz="1400" dirty="0" smtClean="0"/>
              <a:t>사용 </a:t>
            </a:r>
            <a:r>
              <a:rPr lang="en-US" altLang="ko-KR" sz="1400" dirty="0" smtClean="0"/>
              <a:t>– </a:t>
            </a:r>
            <a:r>
              <a:rPr lang="ko-KR" altLang="en-US" sz="1400" dirty="0" smtClean="0">
                <a:solidFill>
                  <a:srgbClr val="FF0000"/>
                </a:solidFill>
              </a:rPr>
              <a:t>국내 생산품 </a:t>
            </a:r>
            <a:r>
              <a:rPr lang="en-US" altLang="ko-KR" sz="1400" dirty="0" smtClean="0">
                <a:solidFill>
                  <a:srgbClr val="FF0000"/>
                </a:solidFill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</a:rPr>
              <a:t>품질 우수</a:t>
            </a:r>
            <a:r>
              <a:rPr lang="en-US" altLang="ko-KR" sz="1400" dirty="0" smtClean="0">
                <a:solidFill>
                  <a:srgbClr val="FF0000"/>
                </a:solidFill>
              </a:rPr>
              <a:t>)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8748464" y="6364499"/>
            <a:ext cx="335816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8748464" y="6365853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19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647563" y="2673730"/>
            <a:ext cx="7992888" cy="369332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/>
              <a:t>전기 효율등급을 알려주는 </a:t>
            </a:r>
            <a:r>
              <a:rPr lang="ko-KR" altLang="en-US" b="1" dirty="0" err="1" smtClean="0">
                <a:solidFill>
                  <a:srgbClr val="FF0000"/>
                </a:solidFill>
              </a:rPr>
              <a:t>역율</a:t>
            </a:r>
            <a:r>
              <a:rPr lang="en-US" altLang="ko-KR" b="1" dirty="0" smtClean="0">
                <a:solidFill>
                  <a:srgbClr val="FF0000"/>
                </a:solidFill>
              </a:rPr>
              <a:t>(Power factor)</a:t>
            </a:r>
            <a:r>
              <a:rPr lang="ko-KR" altLang="en-US" b="1" dirty="0">
                <a:solidFill>
                  <a:srgbClr val="FF0000"/>
                </a:solidFill>
                <a:latin typeface="HY동녘B" panose="02030600000101010101" pitchFamily="18" charset="-127"/>
                <a:ea typeface="HY동녘B" panose="02030600000101010101" pitchFamily="18" charset="-127"/>
              </a:rPr>
              <a:t> </a:t>
            </a:r>
            <a:r>
              <a:rPr lang="ko-KR" altLang="en-US" b="1" dirty="0" smtClean="0">
                <a:solidFill>
                  <a:srgbClr val="0000FF"/>
                </a:solidFill>
                <a:latin typeface="HY동녘B" panose="02030600000101010101" pitchFamily="18" charset="-127"/>
                <a:ea typeface="HY동녘B" panose="02030600000101010101" pitchFamily="18" charset="-127"/>
              </a:rPr>
              <a:t>力率 </a:t>
            </a:r>
            <a:r>
              <a:rPr lang="en-US" altLang="ko-KR" b="1" dirty="0" smtClean="0">
                <a:solidFill>
                  <a:srgbClr val="0000FF"/>
                </a:solidFill>
                <a:latin typeface="HY동녘B" panose="02030600000101010101" pitchFamily="18" charset="-127"/>
                <a:ea typeface="HY동녘B" panose="02030600000101010101" pitchFamily="18" charset="-127"/>
              </a:rPr>
              <a:t>: </a:t>
            </a:r>
            <a:r>
              <a:rPr lang="en-US" altLang="ko-KR" b="1" dirty="0" smtClean="0">
                <a:latin typeface="HY동녘B" panose="02030600000101010101" pitchFamily="18" charset="-127"/>
                <a:ea typeface="HY동녘B" panose="02030600000101010101" pitchFamily="18" charset="-127"/>
              </a:rPr>
              <a:t>0.995 </a:t>
            </a:r>
            <a:r>
              <a:rPr lang="en-US" altLang="ko-KR" b="1" dirty="0" smtClean="0">
                <a:solidFill>
                  <a:srgbClr val="C00000"/>
                </a:solidFill>
                <a:latin typeface="HY동녘B" panose="02030600000101010101" pitchFamily="18" charset="-127"/>
                <a:ea typeface="HY동녘B" panose="02030600000101010101" pitchFamily="18" charset="-127"/>
              </a:rPr>
              <a:t>(99.5%)</a:t>
            </a:r>
            <a:endParaRPr lang="en-US" altLang="ko-KR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18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2614312" y="1722294"/>
            <a:ext cx="391537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b="1" dirty="0" smtClean="0">
                <a:solidFill>
                  <a:srgbClr val="6600FF"/>
                </a:solidFill>
                <a:latin typeface="HY나무M" panose="02030600000101010101" pitchFamily="18" charset="-127"/>
                <a:ea typeface="HY나무M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rgbClr val="66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미래 </a:t>
            </a:r>
            <a:r>
              <a:rPr lang="en-US" altLang="ko-KR" sz="2000" b="1" dirty="0" smtClean="0">
                <a:solidFill>
                  <a:srgbClr val="66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100</a:t>
            </a:r>
            <a:r>
              <a:rPr lang="ko-KR" altLang="en-US" sz="2000" b="1" dirty="0" smtClean="0">
                <a:solidFill>
                  <a:srgbClr val="66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년의 지속 가능한  발전</a:t>
            </a:r>
            <a:endParaRPr lang="en-US" altLang="ko-KR" sz="2000" b="1" dirty="0" smtClean="0">
              <a:solidFill>
                <a:srgbClr val="6600FF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ko-KR" altLang="en-US" b="1" dirty="0" smtClean="0">
                <a:solidFill>
                  <a:srgbClr val="3333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   </a:t>
            </a:r>
            <a:r>
              <a:rPr lang="en-US" altLang="ko-KR" sz="17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Sustainable Development</a:t>
            </a:r>
            <a:r>
              <a:rPr lang="ko-KR" altLang="en-US" sz="17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 </a:t>
            </a:r>
            <a:endParaRPr lang="en-US" altLang="ko-KR" sz="1700" b="1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2600842" y="1628800"/>
            <a:ext cx="3996598" cy="86409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/>
        </p:nvSpPr>
        <p:spPr>
          <a:xfrm>
            <a:off x="1187624" y="4346444"/>
            <a:ext cx="1413218" cy="1401425"/>
          </a:xfrm>
          <a:prstGeom prst="ellipse">
            <a:avLst/>
          </a:prstGeom>
          <a:solidFill>
            <a:srgbClr val="FF0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/>
        </p:nvSpPr>
        <p:spPr>
          <a:xfrm>
            <a:off x="3864575" y="4956410"/>
            <a:ext cx="1387819" cy="1368152"/>
          </a:xfrm>
          <a:prstGeom prst="ellipse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/>
        </p:nvSpPr>
        <p:spPr>
          <a:xfrm>
            <a:off x="6516216" y="4346444"/>
            <a:ext cx="1425918" cy="1401425"/>
          </a:xfrm>
          <a:prstGeom prst="ellipse">
            <a:avLst/>
          </a:prstGeom>
          <a:solidFill>
            <a:srgbClr val="00CC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262498" y="4653136"/>
            <a:ext cx="12634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 smtClean="0">
                <a:solidFill>
                  <a:schemeClr val="bg1"/>
                </a:solidFill>
              </a:rPr>
              <a:t>신뢰</a:t>
            </a:r>
            <a:endParaRPr lang="ko-KR" altLang="en-US" sz="40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40264" y="5308956"/>
            <a:ext cx="12634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 smtClean="0"/>
              <a:t>안</a:t>
            </a:r>
            <a:r>
              <a:rPr lang="ko-KR" altLang="en-US" sz="4000" b="1" dirty="0"/>
              <a:t>전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97440" y="4653136"/>
            <a:ext cx="12634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 smtClean="0">
                <a:solidFill>
                  <a:srgbClr val="FFFF00"/>
                </a:solidFill>
              </a:rPr>
              <a:t>행</a:t>
            </a:r>
            <a:r>
              <a:rPr lang="ko-KR" altLang="en-US" sz="4000" b="1" dirty="0">
                <a:solidFill>
                  <a:srgbClr val="FFFF00"/>
                </a:solidFill>
              </a:rPr>
              <a:t>복</a:t>
            </a:r>
          </a:p>
        </p:txBody>
      </p:sp>
      <p:sp>
        <p:nvSpPr>
          <p:cNvPr id="39" name="Freeform 86"/>
          <p:cNvSpPr>
            <a:spLocks/>
          </p:cNvSpPr>
          <p:nvPr/>
        </p:nvSpPr>
        <p:spPr bwMode="auto">
          <a:xfrm rot="14484993" flipV="1">
            <a:off x="2472623" y="4033440"/>
            <a:ext cx="692497" cy="789090"/>
          </a:xfrm>
          <a:custGeom>
            <a:avLst/>
            <a:gdLst>
              <a:gd name="T0" fmla="*/ 1400 w 2785"/>
              <a:gd name="T1" fmla="*/ 0 h 2009"/>
              <a:gd name="T2" fmla="*/ 184 w 2785"/>
              <a:gd name="T3" fmla="*/ 712 h 2009"/>
              <a:gd name="T4" fmla="*/ 760 w 2785"/>
              <a:gd name="T5" fmla="*/ 712 h 2009"/>
              <a:gd name="T6" fmla="*/ 760 w 2785"/>
              <a:gd name="T7" fmla="*/ 920 h 2009"/>
              <a:gd name="T8" fmla="*/ 720 w 2785"/>
              <a:gd name="T9" fmla="*/ 1152 h 2009"/>
              <a:gd name="T10" fmla="*/ 640 w 2785"/>
              <a:gd name="T11" fmla="*/ 1352 h 2009"/>
              <a:gd name="T12" fmla="*/ 560 w 2785"/>
              <a:gd name="T13" fmla="*/ 1536 h 2009"/>
              <a:gd name="T14" fmla="*/ 464 w 2785"/>
              <a:gd name="T15" fmla="*/ 1672 h 2009"/>
              <a:gd name="T16" fmla="*/ 328 w 2785"/>
              <a:gd name="T17" fmla="*/ 1824 h 2009"/>
              <a:gd name="T18" fmla="*/ 208 w 2785"/>
              <a:gd name="T19" fmla="*/ 1912 h 2009"/>
              <a:gd name="T20" fmla="*/ 96 w 2785"/>
              <a:gd name="T21" fmla="*/ 1976 h 2009"/>
              <a:gd name="T22" fmla="*/ 0 w 2785"/>
              <a:gd name="T23" fmla="*/ 2008 h 2009"/>
              <a:gd name="T24" fmla="*/ 2784 w 2785"/>
              <a:gd name="T25" fmla="*/ 2008 h 2009"/>
              <a:gd name="T26" fmla="*/ 2664 w 2785"/>
              <a:gd name="T27" fmla="*/ 1952 h 2009"/>
              <a:gd name="T28" fmla="*/ 2568 w 2785"/>
              <a:gd name="T29" fmla="*/ 1904 h 2009"/>
              <a:gd name="T30" fmla="*/ 2456 w 2785"/>
              <a:gd name="T31" fmla="*/ 1808 h 2009"/>
              <a:gd name="T32" fmla="*/ 2288 w 2785"/>
              <a:gd name="T33" fmla="*/ 1616 h 2009"/>
              <a:gd name="T34" fmla="*/ 2200 w 2785"/>
              <a:gd name="T35" fmla="*/ 1448 h 2009"/>
              <a:gd name="T36" fmla="*/ 2128 w 2785"/>
              <a:gd name="T37" fmla="*/ 1272 h 2009"/>
              <a:gd name="T38" fmla="*/ 2080 w 2785"/>
              <a:gd name="T39" fmla="*/ 1080 h 2009"/>
              <a:gd name="T40" fmla="*/ 2048 w 2785"/>
              <a:gd name="T41" fmla="*/ 848 h 2009"/>
              <a:gd name="T42" fmla="*/ 2032 w 2785"/>
              <a:gd name="T43" fmla="*/ 712 h 2009"/>
              <a:gd name="T44" fmla="*/ 2584 w 2785"/>
              <a:gd name="T45" fmla="*/ 712 h 2009"/>
              <a:gd name="T46" fmla="*/ 1400 w 2785"/>
              <a:gd name="T47" fmla="*/ 0 h 2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785" h="2009">
                <a:moveTo>
                  <a:pt x="1400" y="0"/>
                </a:moveTo>
                <a:lnTo>
                  <a:pt x="184" y="712"/>
                </a:lnTo>
                <a:lnTo>
                  <a:pt x="760" y="712"/>
                </a:lnTo>
                <a:lnTo>
                  <a:pt x="760" y="920"/>
                </a:lnTo>
                <a:lnTo>
                  <a:pt x="720" y="1152"/>
                </a:lnTo>
                <a:lnTo>
                  <a:pt x="640" y="1352"/>
                </a:lnTo>
                <a:lnTo>
                  <a:pt x="560" y="1536"/>
                </a:lnTo>
                <a:lnTo>
                  <a:pt x="464" y="1672"/>
                </a:lnTo>
                <a:lnTo>
                  <a:pt x="328" y="1824"/>
                </a:lnTo>
                <a:lnTo>
                  <a:pt x="208" y="1912"/>
                </a:lnTo>
                <a:lnTo>
                  <a:pt x="96" y="1976"/>
                </a:lnTo>
                <a:lnTo>
                  <a:pt x="0" y="2008"/>
                </a:lnTo>
                <a:lnTo>
                  <a:pt x="2784" y="2008"/>
                </a:lnTo>
                <a:lnTo>
                  <a:pt x="2664" y="1952"/>
                </a:lnTo>
                <a:lnTo>
                  <a:pt x="2568" y="1904"/>
                </a:lnTo>
                <a:lnTo>
                  <a:pt x="2456" y="1808"/>
                </a:lnTo>
                <a:lnTo>
                  <a:pt x="2288" y="1616"/>
                </a:lnTo>
                <a:lnTo>
                  <a:pt x="2200" y="1448"/>
                </a:lnTo>
                <a:lnTo>
                  <a:pt x="2128" y="1272"/>
                </a:lnTo>
                <a:lnTo>
                  <a:pt x="2080" y="1080"/>
                </a:lnTo>
                <a:lnTo>
                  <a:pt x="2048" y="848"/>
                </a:lnTo>
                <a:lnTo>
                  <a:pt x="2032" y="712"/>
                </a:lnTo>
                <a:lnTo>
                  <a:pt x="2584" y="712"/>
                </a:lnTo>
                <a:lnTo>
                  <a:pt x="1400" y="0"/>
                </a:lnTo>
              </a:path>
            </a:pathLst>
          </a:custGeom>
          <a:solidFill>
            <a:srgbClr val="FF0000"/>
          </a:solidFill>
          <a:ln>
            <a:noFill/>
          </a:ln>
          <a:effectLst/>
          <a:scene3d>
            <a:camera prst="legacyObliqueBottom"/>
            <a:lightRig rig="legacyFlat3" dir="b"/>
          </a:scene3d>
          <a:sp3d extrusionH="61900" prstMaterial="legacyMatte">
            <a:bevelT w="13500" h="13500" prst="angle"/>
            <a:bevelB w="13500" h="13500" prst="angle"/>
            <a:extrusionClr>
              <a:srgbClr val="CEE3F6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sp>
        <p:nvSpPr>
          <p:cNvPr id="40" name="Freeform 86"/>
          <p:cNvSpPr>
            <a:spLocks/>
          </p:cNvSpPr>
          <p:nvPr/>
        </p:nvSpPr>
        <p:spPr bwMode="auto">
          <a:xfrm rot="10800000" flipV="1">
            <a:off x="4209919" y="4221089"/>
            <a:ext cx="692497" cy="699710"/>
          </a:xfrm>
          <a:custGeom>
            <a:avLst/>
            <a:gdLst>
              <a:gd name="T0" fmla="*/ 1400 w 2785"/>
              <a:gd name="T1" fmla="*/ 0 h 2009"/>
              <a:gd name="T2" fmla="*/ 184 w 2785"/>
              <a:gd name="T3" fmla="*/ 712 h 2009"/>
              <a:gd name="T4" fmla="*/ 760 w 2785"/>
              <a:gd name="T5" fmla="*/ 712 h 2009"/>
              <a:gd name="T6" fmla="*/ 760 w 2785"/>
              <a:gd name="T7" fmla="*/ 920 h 2009"/>
              <a:gd name="T8" fmla="*/ 720 w 2785"/>
              <a:gd name="T9" fmla="*/ 1152 h 2009"/>
              <a:gd name="T10" fmla="*/ 640 w 2785"/>
              <a:gd name="T11" fmla="*/ 1352 h 2009"/>
              <a:gd name="T12" fmla="*/ 560 w 2785"/>
              <a:gd name="T13" fmla="*/ 1536 h 2009"/>
              <a:gd name="T14" fmla="*/ 464 w 2785"/>
              <a:gd name="T15" fmla="*/ 1672 h 2009"/>
              <a:gd name="T16" fmla="*/ 328 w 2785"/>
              <a:gd name="T17" fmla="*/ 1824 h 2009"/>
              <a:gd name="T18" fmla="*/ 208 w 2785"/>
              <a:gd name="T19" fmla="*/ 1912 h 2009"/>
              <a:gd name="T20" fmla="*/ 96 w 2785"/>
              <a:gd name="T21" fmla="*/ 1976 h 2009"/>
              <a:gd name="T22" fmla="*/ 0 w 2785"/>
              <a:gd name="T23" fmla="*/ 2008 h 2009"/>
              <a:gd name="T24" fmla="*/ 2784 w 2785"/>
              <a:gd name="T25" fmla="*/ 2008 h 2009"/>
              <a:gd name="T26" fmla="*/ 2664 w 2785"/>
              <a:gd name="T27" fmla="*/ 1952 h 2009"/>
              <a:gd name="T28" fmla="*/ 2568 w 2785"/>
              <a:gd name="T29" fmla="*/ 1904 h 2009"/>
              <a:gd name="T30" fmla="*/ 2456 w 2785"/>
              <a:gd name="T31" fmla="*/ 1808 h 2009"/>
              <a:gd name="T32" fmla="*/ 2288 w 2785"/>
              <a:gd name="T33" fmla="*/ 1616 h 2009"/>
              <a:gd name="T34" fmla="*/ 2200 w 2785"/>
              <a:gd name="T35" fmla="*/ 1448 h 2009"/>
              <a:gd name="T36" fmla="*/ 2128 w 2785"/>
              <a:gd name="T37" fmla="*/ 1272 h 2009"/>
              <a:gd name="T38" fmla="*/ 2080 w 2785"/>
              <a:gd name="T39" fmla="*/ 1080 h 2009"/>
              <a:gd name="T40" fmla="*/ 2048 w 2785"/>
              <a:gd name="T41" fmla="*/ 848 h 2009"/>
              <a:gd name="T42" fmla="*/ 2032 w 2785"/>
              <a:gd name="T43" fmla="*/ 712 h 2009"/>
              <a:gd name="T44" fmla="*/ 2584 w 2785"/>
              <a:gd name="T45" fmla="*/ 712 h 2009"/>
              <a:gd name="T46" fmla="*/ 1400 w 2785"/>
              <a:gd name="T47" fmla="*/ 0 h 2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785" h="2009">
                <a:moveTo>
                  <a:pt x="1400" y="0"/>
                </a:moveTo>
                <a:lnTo>
                  <a:pt x="184" y="712"/>
                </a:lnTo>
                <a:lnTo>
                  <a:pt x="760" y="712"/>
                </a:lnTo>
                <a:lnTo>
                  <a:pt x="760" y="920"/>
                </a:lnTo>
                <a:lnTo>
                  <a:pt x="720" y="1152"/>
                </a:lnTo>
                <a:lnTo>
                  <a:pt x="640" y="1352"/>
                </a:lnTo>
                <a:lnTo>
                  <a:pt x="560" y="1536"/>
                </a:lnTo>
                <a:lnTo>
                  <a:pt x="464" y="1672"/>
                </a:lnTo>
                <a:lnTo>
                  <a:pt x="328" y="1824"/>
                </a:lnTo>
                <a:lnTo>
                  <a:pt x="208" y="1912"/>
                </a:lnTo>
                <a:lnTo>
                  <a:pt x="96" y="1976"/>
                </a:lnTo>
                <a:lnTo>
                  <a:pt x="0" y="2008"/>
                </a:lnTo>
                <a:lnTo>
                  <a:pt x="2784" y="2008"/>
                </a:lnTo>
                <a:lnTo>
                  <a:pt x="2664" y="1952"/>
                </a:lnTo>
                <a:lnTo>
                  <a:pt x="2568" y="1904"/>
                </a:lnTo>
                <a:lnTo>
                  <a:pt x="2456" y="1808"/>
                </a:lnTo>
                <a:lnTo>
                  <a:pt x="2288" y="1616"/>
                </a:lnTo>
                <a:lnTo>
                  <a:pt x="2200" y="1448"/>
                </a:lnTo>
                <a:lnTo>
                  <a:pt x="2128" y="1272"/>
                </a:lnTo>
                <a:lnTo>
                  <a:pt x="2080" y="1080"/>
                </a:lnTo>
                <a:lnTo>
                  <a:pt x="2048" y="848"/>
                </a:lnTo>
                <a:lnTo>
                  <a:pt x="2032" y="712"/>
                </a:lnTo>
                <a:lnTo>
                  <a:pt x="2584" y="712"/>
                </a:lnTo>
                <a:lnTo>
                  <a:pt x="1400" y="0"/>
                </a:lnTo>
              </a:path>
            </a:pathLst>
          </a:custGeom>
          <a:solidFill>
            <a:srgbClr val="FFFF00"/>
          </a:solidFill>
          <a:ln>
            <a:noFill/>
          </a:ln>
          <a:effectLst/>
          <a:scene3d>
            <a:camera prst="legacyObliqueBottom"/>
            <a:lightRig rig="legacyFlat3" dir="b"/>
          </a:scene3d>
          <a:sp3d extrusionH="61900" prstMaterial="legacyMatte">
            <a:bevelT w="13500" h="13500" prst="angle"/>
            <a:bevelB w="13500" h="13500" prst="angle"/>
            <a:extrusionClr>
              <a:srgbClr val="CEE3F6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sp>
        <p:nvSpPr>
          <p:cNvPr id="41" name="Freeform 86"/>
          <p:cNvSpPr>
            <a:spLocks/>
          </p:cNvSpPr>
          <p:nvPr/>
        </p:nvSpPr>
        <p:spPr bwMode="auto">
          <a:xfrm rot="7177625" flipV="1">
            <a:off x="5919397" y="4047621"/>
            <a:ext cx="692497" cy="789090"/>
          </a:xfrm>
          <a:custGeom>
            <a:avLst/>
            <a:gdLst>
              <a:gd name="T0" fmla="*/ 1400 w 2785"/>
              <a:gd name="T1" fmla="*/ 0 h 2009"/>
              <a:gd name="T2" fmla="*/ 184 w 2785"/>
              <a:gd name="T3" fmla="*/ 712 h 2009"/>
              <a:gd name="T4" fmla="*/ 760 w 2785"/>
              <a:gd name="T5" fmla="*/ 712 h 2009"/>
              <a:gd name="T6" fmla="*/ 760 w 2785"/>
              <a:gd name="T7" fmla="*/ 920 h 2009"/>
              <a:gd name="T8" fmla="*/ 720 w 2785"/>
              <a:gd name="T9" fmla="*/ 1152 h 2009"/>
              <a:gd name="T10" fmla="*/ 640 w 2785"/>
              <a:gd name="T11" fmla="*/ 1352 h 2009"/>
              <a:gd name="T12" fmla="*/ 560 w 2785"/>
              <a:gd name="T13" fmla="*/ 1536 h 2009"/>
              <a:gd name="T14" fmla="*/ 464 w 2785"/>
              <a:gd name="T15" fmla="*/ 1672 h 2009"/>
              <a:gd name="T16" fmla="*/ 328 w 2785"/>
              <a:gd name="T17" fmla="*/ 1824 h 2009"/>
              <a:gd name="T18" fmla="*/ 208 w 2785"/>
              <a:gd name="T19" fmla="*/ 1912 h 2009"/>
              <a:gd name="T20" fmla="*/ 96 w 2785"/>
              <a:gd name="T21" fmla="*/ 1976 h 2009"/>
              <a:gd name="T22" fmla="*/ 0 w 2785"/>
              <a:gd name="T23" fmla="*/ 2008 h 2009"/>
              <a:gd name="T24" fmla="*/ 2784 w 2785"/>
              <a:gd name="T25" fmla="*/ 2008 h 2009"/>
              <a:gd name="T26" fmla="*/ 2664 w 2785"/>
              <a:gd name="T27" fmla="*/ 1952 h 2009"/>
              <a:gd name="T28" fmla="*/ 2568 w 2785"/>
              <a:gd name="T29" fmla="*/ 1904 h 2009"/>
              <a:gd name="T30" fmla="*/ 2456 w 2785"/>
              <a:gd name="T31" fmla="*/ 1808 h 2009"/>
              <a:gd name="T32" fmla="*/ 2288 w 2785"/>
              <a:gd name="T33" fmla="*/ 1616 h 2009"/>
              <a:gd name="T34" fmla="*/ 2200 w 2785"/>
              <a:gd name="T35" fmla="*/ 1448 h 2009"/>
              <a:gd name="T36" fmla="*/ 2128 w 2785"/>
              <a:gd name="T37" fmla="*/ 1272 h 2009"/>
              <a:gd name="T38" fmla="*/ 2080 w 2785"/>
              <a:gd name="T39" fmla="*/ 1080 h 2009"/>
              <a:gd name="T40" fmla="*/ 2048 w 2785"/>
              <a:gd name="T41" fmla="*/ 848 h 2009"/>
              <a:gd name="T42" fmla="*/ 2032 w 2785"/>
              <a:gd name="T43" fmla="*/ 712 h 2009"/>
              <a:gd name="T44" fmla="*/ 2584 w 2785"/>
              <a:gd name="T45" fmla="*/ 712 h 2009"/>
              <a:gd name="T46" fmla="*/ 1400 w 2785"/>
              <a:gd name="T47" fmla="*/ 0 h 2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785" h="2009">
                <a:moveTo>
                  <a:pt x="1400" y="0"/>
                </a:moveTo>
                <a:lnTo>
                  <a:pt x="184" y="712"/>
                </a:lnTo>
                <a:lnTo>
                  <a:pt x="760" y="712"/>
                </a:lnTo>
                <a:lnTo>
                  <a:pt x="760" y="920"/>
                </a:lnTo>
                <a:lnTo>
                  <a:pt x="720" y="1152"/>
                </a:lnTo>
                <a:lnTo>
                  <a:pt x="640" y="1352"/>
                </a:lnTo>
                <a:lnTo>
                  <a:pt x="560" y="1536"/>
                </a:lnTo>
                <a:lnTo>
                  <a:pt x="464" y="1672"/>
                </a:lnTo>
                <a:lnTo>
                  <a:pt x="328" y="1824"/>
                </a:lnTo>
                <a:lnTo>
                  <a:pt x="208" y="1912"/>
                </a:lnTo>
                <a:lnTo>
                  <a:pt x="96" y="1976"/>
                </a:lnTo>
                <a:lnTo>
                  <a:pt x="0" y="2008"/>
                </a:lnTo>
                <a:lnTo>
                  <a:pt x="2784" y="2008"/>
                </a:lnTo>
                <a:lnTo>
                  <a:pt x="2664" y="1952"/>
                </a:lnTo>
                <a:lnTo>
                  <a:pt x="2568" y="1904"/>
                </a:lnTo>
                <a:lnTo>
                  <a:pt x="2456" y="1808"/>
                </a:lnTo>
                <a:lnTo>
                  <a:pt x="2288" y="1616"/>
                </a:lnTo>
                <a:lnTo>
                  <a:pt x="2200" y="1448"/>
                </a:lnTo>
                <a:lnTo>
                  <a:pt x="2128" y="1272"/>
                </a:lnTo>
                <a:lnTo>
                  <a:pt x="2080" y="1080"/>
                </a:lnTo>
                <a:lnTo>
                  <a:pt x="2048" y="848"/>
                </a:lnTo>
                <a:lnTo>
                  <a:pt x="2032" y="712"/>
                </a:lnTo>
                <a:lnTo>
                  <a:pt x="2584" y="712"/>
                </a:lnTo>
                <a:lnTo>
                  <a:pt x="1400" y="0"/>
                </a:lnTo>
              </a:path>
            </a:pathLst>
          </a:custGeom>
          <a:solidFill>
            <a:srgbClr val="99FF99"/>
          </a:solidFill>
          <a:ln>
            <a:noFill/>
          </a:ln>
          <a:effectLst/>
          <a:scene3d>
            <a:camera prst="legacyObliqueBottom"/>
            <a:lightRig rig="legacyFlat3" dir="b"/>
          </a:scene3d>
          <a:sp3d extrusionH="61900" prstMaterial="legacyMatte">
            <a:bevelT w="13500" h="13500" prst="angle"/>
            <a:bevelB w="13500" h="13500" prst="angle"/>
            <a:extrusionClr>
              <a:srgbClr val="CEE3F6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363" y="3062288"/>
            <a:ext cx="2581275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365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chimes.wav"/>
          </p:stSnd>
        </p:sndAc>
      </p:transition>
    </mc:Choice>
    <mc:Fallback xmlns="">
      <p:transition spd="slow">
        <p:circl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503545" y="430017"/>
            <a:ext cx="8136904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sz="3600" b="1" dirty="0" smtClean="0">
                <a:solidFill>
                  <a:srgbClr val="FF0000"/>
                </a:solidFill>
              </a:rPr>
              <a:t>세계특허</a:t>
            </a:r>
            <a:r>
              <a:rPr lang="en-US" altLang="ko-KR" sz="3600" b="1" dirty="0" smtClean="0">
                <a:solidFill>
                  <a:srgbClr val="FF0000"/>
                </a:solidFill>
              </a:rPr>
              <a:t>(1)    </a:t>
            </a:r>
            <a:r>
              <a:rPr lang="ko-KR" altLang="en-US" sz="3600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광학렌즈</a:t>
            </a:r>
            <a:r>
              <a:rPr lang="ko-KR" altLang="en-US" sz="3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 </a:t>
            </a:r>
            <a:r>
              <a:rPr lang="ko-KR" altLang="en-US" sz="36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있다</a:t>
            </a:r>
            <a:r>
              <a:rPr lang="en-US" altLang="ko-KR" sz="36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36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有</a:t>
            </a:r>
            <a:r>
              <a:rPr lang="en-US" altLang="ko-KR" sz="36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en-US" altLang="ko-KR" sz="3600" b="1" dirty="0">
              <a:solidFill>
                <a:srgbClr val="FF0000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826778" y="2002110"/>
            <a:ext cx="3591703" cy="1789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직사각형 9"/>
          <p:cNvSpPr/>
          <p:nvPr/>
        </p:nvSpPr>
        <p:spPr>
          <a:xfrm>
            <a:off x="302572" y="1248678"/>
            <a:ext cx="86527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일반 </a:t>
            </a:r>
            <a:r>
              <a:rPr lang="en-US" altLang="ko-KR" b="1" dirty="0" smtClean="0"/>
              <a:t>LED </a:t>
            </a:r>
            <a:r>
              <a:rPr lang="ko-KR" altLang="en-US" b="1" dirty="0" smtClean="0"/>
              <a:t>가로등과의 </a:t>
            </a:r>
            <a:r>
              <a:rPr lang="ko-KR" altLang="en-US" b="1" dirty="0" smtClean="0">
                <a:solidFill>
                  <a:srgbClr val="C00000"/>
                </a:solidFill>
              </a:rPr>
              <a:t>기술 차별성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 </a:t>
            </a:r>
            <a:r>
              <a:rPr lang="en-US" altLang="ko-KR" b="1" dirty="0" smtClean="0"/>
              <a:t>LED</a:t>
            </a:r>
            <a:r>
              <a:rPr lang="ko-KR" altLang="en-US" b="1" dirty="0" smtClean="0"/>
              <a:t>모듈 하나하나에 </a:t>
            </a:r>
            <a:r>
              <a:rPr lang="ko-KR" altLang="en-US" b="1" dirty="0" smtClean="0">
                <a:solidFill>
                  <a:srgbClr val="C00000"/>
                </a:solidFill>
              </a:rPr>
              <a:t>광학렌즈 기술 </a:t>
            </a:r>
            <a:r>
              <a:rPr lang="ko-KR" altLang="en-US" b="1" dirty="0" smtClean="0"/>
              <a:t>접목으</a:t>
            </a:r>
            <a:r>
              <a:rPr lang="ko-KR" altLang="en-US" b="1" dirty="0"/>
              <a:t>로</a:t>
            </a:r>
            <a:endParaRPr lang="en-US" altLang="ko-KR" b="1" dirty="0" smtClean="0"/>
          </a:p>
          <a:p>
            <a:r>
              <a:rPr lang="ko-KR" altLang="en-US" b="1" dirty="0" smtClean="0"/>
              <a:t>음영 없이 균일한 빛 퍼짐으로 높은 효율을 세계적으로 인증 받은 </a:t>
            </a:r>
            <a:r>
              <a:rPr lang="en-US" altLang="ko-KR" b="1" dirty="0" smtClean="0">
                <a:solidFill>
                  <a:srgbClr val="FF0000"/>
                </a:solidFill>
              </a:rPr>
              <a:t>AC LED Light</a:t>
            </a:r>
          </a:p>
          <a:p>
            <a:endParaRPr lang="en-US" altLang="ko-KR" b="1" dirty="0" smtClean="0">
              <a:solidFill>
                <a:srgbClr val="FF0000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03545" y="2158090"/>
            <a:ext cx="3996399" cy="135421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세계특허</a:t>
            </a:r>
            <a:r>
              <a:rPr lang="en-US" altLang="ko-KR" sz="3600" b="1" dirty="0" smtClean="0">
                <a:solidFill>
                  <a:srgbClr val="FF0000"/>
                </a:solidFill>
                <a:latin typeface="+mj-ea"/>
                <a:ea typeface="+mj-ea"/>
              </a:rPr>
              <a:t>(2)   </a:t>
            </a:r>
          </a:p>
          <a:p>
            <a:r>
              <a:rPr lang="ko-KR" altLang="en-US" sz="2800" b="1" dirty="0" smtClean="0">
                <a:solidFill>
                  <a:srgbClr val="3333FF"/>
                </a:solidFill>
                <a:latin typeface="HY동녘B" panose="02030600000101010101" pitchFamily="18" charset="-127"/>
                <a:ea typeface="HY동녘B" panose="02030600000101010101" pitchFamily="18" charset="-127"/>
              </a:rPr>
              <a:t>갈매기 타</a:t>
            </a:r>
            <a:r>
              <a:rPr lang="ko-KR" altLang="en-US" sz="2800" b="1" dirty="0">
                <a:solidFill>
                  <a:srgbClr val="3333FF"/>
                </a:solidFill>
                <a:latin typeface="HY동녘B" panose="02030600000101010101" pitchFamily="18" charset="-127"/>
                <a:ea typeface="HY동녘B" panose="02030600000101010101" pitchFamily="18" charset="-127"/>
              </a:rPr>
              <a:t>입</a:t>
            </a:r>
            <a:r>
              <a:rPr lang="ko-KR" altLang="en-US" sz="2800" b="1" dirty="0" smtClean="0">
                <a:solidFill>
                  <a:srgbClr val="3333FF"/>
                </a:solidFill>
                <a:latin typeface="HY동녘B" panose="02030600000101010101" pitchFamily="18" charset="-127"/>
                <a:ea typeface="HY동녘B" panose="02030600000101010101" pitchFamily="18" charset="-127"/>
              </a:rPr>
              <a:t> </a:t>
            </a:r>
            <a:r>
              <a:rPr lang="en-US" altLang="ko-KR" sz="2800" b="1" dirty="0" smtClean="0">
                <a:solidFill>
                  <a:srgbClr val="3333FF"/>
                </a:solidFill>
                <a:latin typeface="HY동녘B" panose="02030600000101010101" pitchFamily="18" charset="-127"/>
                <a:ea typeface="HY동녘B" panose="02030600000101010101" pitchFamily="18" charset="-127"/>
              </a:rPr>
              <a:t>(Sea gull)</a:t>
            </a:r>
          </a:p>
          <a:p>
            <a:r>
              <a:rPr lang="en-US" altLang="ko-KR" b="1" dirty="0" smtClean="0">
                <a:solidFill>
                  <a:srgbClr val="C00000"/>
                </a:solidFill>
                <a:latin typeface="+mj-ea"/>
                <a:ea typeface="+mj-ea"/>
              </a:rPr>
              <a:t>  - </a:t>
            </a:r>
            <a:r>
              <a:rPr lang="ko-KR" altLang="en-US" b="1" dirty="0" smtClean="0">
                <a:solidFill>
                  <a:srgbClr val="C00000"/>
                </a:solidFill>
                <a:latin typeface="+mj-ea"/>
                <a:ea typeface="+mj-ea"/>
              </a:rPr>
              <a:t>도</a:t>
            </a:r>
            <a:r>
              <a:rPr lang="ko-KR" altLang="en-US" b="1" dirty="0">
                <a:solidFill>
                  <a:srgbClr val="C00000"/>
                </a:solidFill>
                <a:latin typeface="+mj-ea"/>
                <a:ea typeface="+mj-ea"/>
              </a:rPr>
              <a:t>로</a:t>
            </a:r>
            <a:r>
              <a:rPr lang="ko-KR" altLang="en-US" b="1" dirty="0" smtClean="0">
                <a:solidFill>
                  <a:srgbClr val="C00000"/>
                </a:solidFill>
                <a:latin typeface="+mj-ea"/>
                <a:ea typeface="+mj-ea"/>
              </a:rPr>
              <a:t> 전체를 더욱 더 밝게 </a:t>
            </a:r>
            <a:r>
              <a:rPr lang="en-US" altLang="ko-KR" b="1" dirty="0" smtClean="0">
                <a:solidFill>
                  <a:srgbClr val="C00000"/>
                </a:solidFill>
                <a:latin typeface="+mj-ea"/>
                <a:ea typeface="+mj-ea"/>
              </a:rPr>
              <a:t>-</a:t>
            </a:r>
            <a:r>
              <a:rPr lang="ko-KR" altLang="en-US" b="1" dirty="0" smtClean="0">
                <a:solidFill>
                  <a:srgbClr val="C00000"/>
                </a:solidFill>
                <a:latin typeface="+mj-ea"/>
                <a:ea typeface="+mj-ea"/>
              </a:rPr>
              <a:t> </a:t>
            </a:r>
            <a:endParaRPr lang="ko-KR" altLang="en-US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1026" name="Picture 2" descr="C:\Users\daegyo\Desktop\어두운 편진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981" y="4005064"/>
            <a:ext cx="7385500" cy="2398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직선 연결선 2"/>
          <p:cNvCxnSpPr/>
          <p:nvPr/>
        </p:nvCxnSpPr>
        <p:spPr>
          <a:xfrm>
            <a:off x="3707904" y="4005064"/>
            <a:ext cx="504056" cy="2398087"/>
          </a:xfrm>
          <a:prstGeom prst="line">
            <a:avLst/>
          </a:prstGeom>
          <a:ln cmpd="sng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모서리가 둥근 직사각형 19"/>
          <p:cNvSpPr/>
          <p:nvPr/>
        </p:nvSpPr>
        <p:spPr>
          <a:xfrm>
            <a:off x="8748464" y="6364499"/>
            <a:ext cx="335816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775292" y="6403066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20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682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503545" y="430017"/>
            <a:ext cx="8136904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sz="3600" b="1" dirty="0" smtClean="0">
                <a:solidFill>
                  <a:srgbClr val="FF0000"/>
                </a:solidFill>
              </a:rPr>
              <a:t>세계특허</a:t>
            </a:r>
            <a:r>
              <a:rPr lang="en-US" altLang="ko-KR" sz="3600" b="1" dirty="0" smtClean="0">
                <a:solidFill>
                  <a:srgbClr val="FF0000"/>
                </a:solidFill>
              </a:rPr>
              <a:t>(3) </a:t>
            </a:r>
            <a:r>
              <a:rPr lang="en-US" altLang="ko-KR" dirty="0">
                <a:latin typeface="HY견고딕" panose="02030600000101010101" pitchFamily="18" charset="-127"/>
                <a:ea typeface="HY견고딕" panose="02030600000101010101" pitchFamily="18" charset="-127"/>
              </a:rPr>
              <a:t>CONVERTOR(SMPS/</a:t>
            </a:r>
            <a:r>
              <a:rPr lang="ko-KR" altLang="en-US" dirty="0">
                <a:latin typeface="HY견고딕" panose="02030600000101010101" pitchFamily="18" charset="-127"/>
                <a:ea typeface="HY견고딕" panose="02030600000101010101" pitchFamily="18" charset="-127"/>
              </a:rPr>
              <a:t>안정기</a:t>
            </a:r>
            <a:r>
              <a:rPr lang="en-US" altLang="ko-KR" dirty="0">
                <a:latin typeface="HY견고딕" panose="02030600000101010101" pitchFamily="18" charset="-127"/>
                <a:ea typeface="HY견고딕" panose="02030600000101010101" pitchFamily="18" charset="-127"/>
              </a:rPr>
              <a:t>) </a:t>
            </a:r>
            <a:r>
              <a:rPr lang="en-US" altLang="ko-KR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36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없다</a:t>
            </a:r>
            <a:r>
              <a:rPr lang="en-US" altLang="ko-KR" sz="3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3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無</a:t>
            </a:r>
            <a:r>
              <a:rPr lang="en-US" altLang="ko-KR" sz="3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en-US" altLang="ko-KR" sz="3600" b="1" dirty="0">
              <a:solidFill>
                <a:srgbClr val="FF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50" y="2021306"/>
            <a:ext cx="2933700" cy="1983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05"/>
          <a:stretch/>
        </p:blipFill>
        <p:spPr bwMode="auto">
          <a:xfrm>
            <a:off x="5221301" y="2018062"/>
            <a:ext cx="2933699" cy="198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오른쪽 화살표 10"/>
          <p:cNvSpPr/>
          <p:nvPr/>
        </p:nvSpPr>
        <p:spPr>
          <a:xfrm>
            <a:off x="4319971" y="2913326"/>
            <a:ext cx="504056" cy="54006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3319F3"/>
              </a:solidFill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968350" y="2021306"/>
            <a:ext cx="2933700" cy="2055766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5221301" y="2002644"/>
            <a:ext cx="2933700" cy="2074428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5694129" y="1380545"/>
            <a:ext cx="19880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600" dirty="0">
                <a:solidFill>
                  <a:srgbClr val="3333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LED With IC </a:t>
            </a:r>
            <a:r>
              <a:rPr lang="ko-KR" altLang="en-US" sz="1600" dirty="0" smtClean="0">
                <a:solidFill>
                  <a:srgbClr val="3333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회로</a:t>
            </a:r>
            <a:endParaRPr lang="en-US" altLang="ko-KR" sz="1600" dirty="0" smtClean="0">
              <a:solidFill>
                <a:srgbClr val="3333FF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1600" dirty="0">
                <a:solidFill>
                  <a:srgbClr val="3333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IC </a:t>
            </a:r>
            <a:r>
              <a:rPr lang="en-US" altLang="ko-KR" sz="1600" dirty="0" smtClean="0">
                <a:solidFill>
                  <a:srgbClr val="3333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Driver</a:t>
            </a:r>
            <a:endParaRPr lang="ko-KR" altLang="en-US" sz="1600" dirty="0"/>
          </a:p>
        </p:txBody>
      </p:sp>
      <p:sp>
        <p:nvSpPr>
          <p:cNvPr id="13" name="직사각형 12"/>
          <p:cNvSpPr/>
          <p:nvPr/>
        </p:nvSpPr>
        <p:spPr>
          <a:xfrm>
            <a:off x="1581440" y="1389876"/>
            <a:ext cx="1707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600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CONVERTOR</a:t>
            </a:r>
          </a:p>
          <a:p>
            <a:pPr algn="ctr"/>
            <a:r>
              <a:rPr lang="en-US" altLang="ko-KR" sz="1600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en-US" altLang="ko-KR" sz="1600" dirty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SMPS/</a:t>
            </a:r>
            <a:r>
              <a:rPr lang="ko-KR" altLang="en-US" sz="1600" dirty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안정기</a:t>
            </a:r>
            <a:r>
              <a:rPr lang="en-US" altLang="ko-KR" sz="1600" dirty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600" dirty="0">
              <a:solidFill>
                <a:srgbClr val="0000FF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83568" y="4404112"/>
            <a:ext cx="345638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r>
              <a:rPr lang="ko-KR" altLang="en-US" sz="1600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년에 </a:t>
            </a:r>
            <a:r>
              <a:rPr lang="en-US" altLang="ko-KR" sz="1600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600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 교체 </a:t>
            </a:r>
            <a:r>
              <a:rPr lang="en-US" altLang="ko-KR" sz="1600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:</a:t>
            </a:r>
            <a:r>
              <a:rPr lang="ko-KR" altLang="en-US" sz="1600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15</a:t>
            </a:r>
            <a:r>
              <a:rPr lang="ko-KR" altLang="en-US" sz="1600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만원 예산 소요</a:t>
            </a:r>
            <a:endParaRPr lang="en-US" altLang="ko-KR" sz="1600" dirty="0" smtClean="0">
              <a:solidFill>
                <a:srgbClr val="0000FF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16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15</a:t>
            </a:r>
            <a:r>
              <a:rPr lang="ko-KR" altLang="en-US" sz="16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만원 </a:t>
            </a:r>
            <a:r>
              <a:rPr lang="en-US" altLang="ko-KR" sz="16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X 3</a:t>
            </a:r>
            <a:r>
              <a:rPr lang="ko-KR" altLang="en-US" sz="16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 </a:t>
            </a:r>
            <a:r>
              <a:rPr lang="en-US" altLang="ko-KR" sz="16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= </a:t>
            </a:r>
            <a:r>
              <a:rPr lang="en-US" altLang="ko-KR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동녘B" pitchFamily="18" charset="-127"/>
                <a:ea typeface="HY동녘B" pitchFamily="18" charset="-127"/>
              </a:rPr>
              <a:t>45</a:t>
            </a:r>
            <a:r>
              <a:rPr lang="ko-KR" altLang="en-US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동녘B" pitchFamily="18" charset="-127"/>
                <a:ea typeface="HY동녘B" pitchFamily="18" charset="-127"/>
              </a:rPr>
              <a:t>만원</a:t>
            </a:r>
            <a:endParaRPr lang="ko-KR" altLang="en-US" sz="20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동녘B" pitchFamily="18" charset="-127"/>
              <a:ea typeface="HY동녘B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148064" y="4397951"/>
            <a:ext cx="3168351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600" b="1" dirty="0" smtClean="0">
                <a:solidFill>
                  <a:srgbClr val="3366FF"/>
                </a:solidFill>
              </a:rPr>
              <a:t>교체 필요 없음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>(</a:t>
            </a:r>
            <a:r>
              <a:rPr lang="ko-KR" altLang="en-US" sz="1600" b="1" dirty="0" smtClean="0">
                <a:solidFill>
                  <a:srgbClr val="0000FF"/>
                </a:solidFill>
              </a:rPr>
              <a:t>반도체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>)</a:t>
            </a:r>
            <a:endParaRPr lang="en-US" altLang="ko-KR" sz="1600" b="1" dirty="0">
              <a:solidFill>
                <a:srgbClr val="0000FF"/>
              </a:solidFill>
            </a:endParaRPr>
          </a:p>
          <a:p>
            <a:pPr algn="ctr"/>
            <a:r>
              <a:rPr lang="en-US" altLang="ko-KR" sz="1600" b="1" dirty="0" smtClean="0">
                <a:solidFill>
                  <a:srgbClr val="FF0000"/>
                </a:solidFill>
              </a:rPr>
              <a:t>IC Driver </a:t>
            </a:r>
            <a:r>
              <a:rPr lang="ko-KR" altLang="en-US" sz="1600" b="1" dirty="0" smtClean="0">
                <a:solidFill>
                  <a:srgbClr val="FF0000"/>
                </a:solidFill>
              </a:rPr>
              <a:t>수명 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: </a:t>
            </a:r>
            <a:r>
              <a:rPr lang="ko-KR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반영구적</a:t>
            </a:r>
            <a:endParaRPr lang="en-US" altLang="ko-KR" sz="20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287521" y="5390676"/>
            <a:ext cx="8568952" cy="102797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b="1" kern="0" dirty="0" smtClean="0">
                <a:solidFill>
                  <a:srgbClr val="000000"/>
                </a:solidFill>
                <a:latin typeface="굴림"/>
                <a:ea typeface="굴림"/>
              </a:rPr>
              <a:t>   안정기 중량 </a:t>
            </a:r>
            <a:r>
              <a:rPr lang="en-US" altLang="ko-KR" b="1" kern="0" dirty="0" smtClean="0">
                <a:solidFill>
                  <a:srgbClr val="000000"/>
                </a:solidFill>
                <a:latin typeface="굴림"/>
                <a:ea typeface="굴림"/>
              </a:rPr>
              <a:t>: </a:t>
            </a:r>
            <a:r>
              <a:rPr lang="ko-KR" altLang="en-US" b="1" kern="0" dirty="0" smtClean="0">
                <a:solidFill>
                  <a:srgbClr val="000000"/>
                </a:solidFill>
                <a:latin typeface="굴림"/>
                <a:ea typeface="굴림"/>
              </a:rPr>
              <a:t>약 </a:t>
            </a:r>
            <a:r>
              <a:rPr lang="en-US" altLang="ko-KR" b="1" kern="0" dirty="0" smtClean="0">
                <a:solidFill>
                  <a:srgbClr val="000000"/>
                </a:solidFill>
                <a:latin typeface="굴림"/>
                <a:ea typeface="굴림"/>
              </a:rPr>
              <a:t>2~3Kg </a:t>
            </a:r>
            <a:r>
              <a:rPr lang="ko-KR" altLang="en-US" b="1" kern="0" dirty="0" smtClean="0">
                <a:solidFill>
                  <a:srgbClr val="000000"/>
                </a:solidFill>
                <a:latin typeface="굴림"/>
                <a:ea typeface="굴림"/>
              </a:rPr>
              <a:t>이상</a:t>
            </a:r>
            <a:endParaRPr lang="en-US" altLang="ko-KR" b="1" kern="0" dirty="0" smtClean="0">
              <a:solidFill>
                <a:srgbClr val="000000"/>
              </a:solidFill>
              <a:latin typeface="굴림"/>
              <a:ea typeface="굴림"/>
            </a:endParaRP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b="1" kern="0" dirty="0" smtClean="0">
                <a:solidFill>
                  <a:srgbClr val="000000"/>
                </a:solidFill>
                <a:latin typeface="굴림"/>
                <a:ea typeface="굴림"/>
              </a:rPr>
              <a:t>   가격 </a:t>
            </a:r>
            <a:r>
              <a:rPr lang="en-US" altLang="ko-KR" b="1" kern="0" dirty="0" smtClean="0">
                <a:solidFill>
                  <a:srgbClr val="000000"/>
                </a:solidFill>
                <a:latin typeface="굴림"/>
                <a:ea typeface="굴림"/>
              </a:rPr>
              <a:t>: 7~15</a:t>
            </a:r>
            <a:r>
              <a:rPr lang="ko-KR" altLang="en-US" b="1" kern="0" dirty="0" smtClean="0">
                <a:solidFill>
                  <a:srgbClr val="000000"/>
                </a:solidFill>
                <a:latin typeface="굴림"/>
                <a:ea typeface="굴림"/>
              </a:rPr>
              <a:t>만원</a:t>
            </a:r>
            <a:r>
              <a:rPr lang="en-US" altLang="ko-KR" b="1" kern="0" dirty="0" smtClean="0">
                <a:solidFill>
                  <a:srgbClr val="000000"/>
                </a:solidFill>
                <a:latin typeface="굴림"/>
                <a:ea typeface="굴림"/>
              </a:rPr>
              <a:t> </a:t>
            </a:r>
            <a:r>
              <a:rPr lang="en-US" altLang="ko-KR" b="1" kern="0" dirty="0" smtClean="0">
                <a:solidFill>
                  <a:srgbClr val="FF0000"/>
                </a:solidFill>
                <a:latin typeface="굴림"/>
                <a:ea typeface="굴림"/>
              </a:rPr>
              <a:t> X </a:t>
            </a:r>
            <a:r>
              <a:rPr lang="ko-KR" altLang="en-US" b="1" kern="0" dirty="0" smtClean="0">
                <a:solidFill>
                  <a:srgbClr val="FF0000"/>
                </a:solidFill>
                <a:latin typeface="굴림"/>
                <a:ea typeface="굴림"/>
              </a:rPr>
              <a:t> </a:t>
            </a:r>
            <a:r>
              <a:rPr lang="ko-KR" altLang="en-US" b="1" kern="0" dirty="0" smtClean="0">
                <a:solidFill>
                  <a:srgbClr val="000000"/>
                </a:solidFill>
                <a:latin typeface="굴림"/>
                <a:ea typeface="굴림"/>
              </a:rPr>
              <a:t>설치비 </a:t>
            </a:r>
            <a:r>
              <a:rPr lang="en-US" altLang="ko-KR" b="1" kern="0" dirty="0" smtClean="0">
                <a:solidFill>
                  <a:srgbClr val="000000"/>
                </a:solidFill>
                <a:latin typeface="굴림"/>
                <a:ea typeface="굴림"/>
              </a:rPr>
              <a:t>3~10</a:t>
            </a:r>
            <a:r>
              <a:rPr lang="ko-KR" altLang="en-US" b="1" kern="0" dirty="0" smtClean="0">
                <a:solidFill>
                  <a:srgbClr val="000000"/>
                </a:solidFill>
                <a:latin typeface="굴림"/>
                <a:ea typeface="굴림"/>
              </a:rPr>
              <a:t>만원 </a:t>
            </a:r>
            <a:r>
              <a:rPr lang="en-US" altLang="ko-KR" b="1" kern="0" dirty="0" smtClean="0">
                <a:solidFill>
                  <a:srgbClr val="000000"/>
                </a:solidFill>
                <a:latin typeface="굴림"/>
                <a:ea typeface="굴림"/>
              </a:rPr>
              <a:t>=  </a:t>
            </a:r>
            <a:r>
              <a:rPr lang="ko-KR" altLang="en-US" sz="2000" b="1" kern="0" dirty="0" smtClean="0">
                <a:solidFill>
                  <a:srgbClr val="FF0000"/>
                </a:solidFill>
                <a:latin typeface="HY동녘B" panose="02030600000101010101" pitchFamily="18" charset="-127"/>
                <a:ea typeface="HY동녘B" panose="02030600000101010101" pitchFamily="18" charset="-127"/>
              </a:rPr>
              <a:t>약 </a:t>
            </a:r>
            <a:r>
              <a:rPr lang="en-US" altLang="ko-KR" sz="2000" b="1" kern="0" dirty="0" smtClean="0">
                <a:solidFill>
                  <a:srgbClr val="FF0000"/>
                </a:solidFill>
                <a:latin typeface="HY동녘B" panose="02030600000101010101" pitchFamily="18" charset="-127"/>
                <a:ea typeface="HY동녘B" panose="02030600000101010101" pitchFamily="18" charset="-127"/>
              </a:rPr>
              <a:t>15</a:t>
            </a:r>
            <a:r>
              <a:rPr lang="ko-KR" altLang="en-US" sz="2000" b="1" kern="0" dirty="0" smtClean="0">
                <a:solidFill>
                  <a:srgbClr val="FF0000"/>
                </a:solidFill>
                <a:latin typeface="HY동녘B" panose="02030600000101010101" pitchFamily="18" charset="-127"/>
                <a:ea typeface="HY동녘B" panose="02030600000101010101" pitchFamily="18" charset="-127"/>
              </a:rPr>
              <a:t>만원 </a:t>
            </a:r>
            <a:r>
              <a:rPr lang="ko-KR" altLang="en-US" b="1" kern="0" dirty="0" smtClean="0">
                <a:solidFill>
                  <a:srgbClr val="000000"/>
                </a:solidFill>
                <a:latin typeface="굴림"/>
                <a:ea typeface="굴림"/>
              </a:rPr>
              <a:t>수명</a:t>
            </a:r>
            <a:r>
              <a:rPr lang="en-US" altLang="ko-KR" b="1" kern="0" dirty="0" smtClean="0">
                <a:solidFill>
                  <a:srgbClr val="000000"/>
                </a:solidFill>
                <a:latin typeface="굴림"/>
                <a:ea typeface="굴림"/>
              </a:rPr>
              <a:t>: 2</a:t>
            </a:r>
            <a:r>
              <a:rPr lang="ko-KR" altLang="en-US" b="1" kern="0" dirty="0" smtClean="0">
                <a:solidFill>
                  <a:srgbClr val="000000"/>
                </a:solidFill>
                <a:latin typeface="굴림"/>
                <a:ea typeface="굴림"/>
              </a:rPr>
              <a:t>만시간 </a:t>
            </a:r>
            <a:r>
              <a:rPr lang="en-US" altLang="ko-KR" b="1" kern="0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b="1" kern="0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조도</a:t>
            </a:r>
            <a:r>
              <a:rPr lang="en-US" altLang="ko-KR" b="1" kern="0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85%)</a:t>
            </a:r>
            <a:endParaRPr lang="ko-KR" altLang="en-US" b="1" kern="0" dirty="0">
              <a:solidFill>
                <a:srgbClr val="0000FF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순서도: 연결자 16"/>
          <p:cNvSpPr/>
          <p:nvPr/>
        </p:nvSpPr>
        <p:spPr>
          <a:xfrm>
            <a:off x="390926" y="5636555"/>
            <a:ext cx="108012" cy="108012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순서도: 연결자 17"/>
          <p:cNvSpPr/>
          <p:nvPr/>
        </p:nvSpPr>
        <p:spPr>
          <a:xfrm>
            <a:off x="395533" y="6091912"/>
            <a:ext cx="108012" cy="108012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모서리가 둥근 직사각형 20"/>
          <p:cNvSpPr/>
          <p:nvPr/>
        </p:nvSpPr>
        <p:spPr>
          <a:xfrm>
            <a:off x="8748464" y="6364499"/>
            <a:ext cx="335816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736352" y="6365853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21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4509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breeze.wav"/>
          </p:stSnd>
        </p:sndAc>
      </p:transition>
    </mc:Choice>
    <mc:Fallback xmlns="">
      <p:transition spd="slow">
        <p:circle/>
        <p:sndAc>
          <p:stSnd>
            <p:snd r:embed="rId5" name="breez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503545" y="1076348"/>
            <a:ext cx="8136904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3600" b="1" dirty="0">
                <a:solidFill>
                  <a:srgbClr val="FF0000"/>
                </a:solidFill>
              </a:rPr>
              <a:t> </a:t>
            </a:r>
            <a:r>
              <a:rPr lang="en-US" altLang="ko-KR" sz="3600" b="1" dirty="0" smtClean="0">
                <a:solidFill>
                  <a:srgbClr val="FF0000"/>
                </a:solidFill>
              </a:rPr>
              <a:t>              </a:t>
            </a:r>
            <a:r>
              <a:rPr lang="ko-KR" altLang="en-US" sz="3600" b="1" dirty="0" smtClean="0">
                <a:solidFill>
                  <a:srgbClr val="FF0000"/>
                </a:solidFill>
              </a:rPr>
              <a:t>예  산   절  감</a:t>
            </a:r>
            <a:endParaRPr lang="en-US" altLang="ko-KR" sz="3600" b="1" dirty="0">
              <a:solidFill>
                <a:srgbClr val="FF0000"/>
              </a:solidFill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801681" y="2636912"/>
            <a:ext cx="3600400" cy="2055766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3149999" y="3187741"/>
            <a:ext cx="29645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800" dirty="0" smtClean="0">
                <a:solidFill>
                  <a:srgbClr val="3333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세계적 경제 위기 </a:t>
            </a:r>
            <a:r>
              <a:rPr lang="ko-KR" altLang="en-US" sz="28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극복</a:t>
            </a:r>
            <a:endParaRPr lang="en-US" altLang="ko-KR" sz="2800" dirty="0" smtClean="0">
              <a:solidFill>
                <a:srgbClr val="FF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8748464" y="6364499"/>
            <a:ext cx="335816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736352" y="6365853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22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534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voltage.wav"/>
          </p:stSnd>
        </p:sndAc>
      </p:transition>
    </mc:Choice>
    <mc:Fallback xmlns="">
      <p:transition spd="slow">
        <p:fade/>
        <p:sndAc>
          <p:stSnd>
            <p:snd r:embed="rId3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2339752" y="900630"/>
            <a:ext cx="52565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solidFill>
                  <a:srgbClr val="0000FF"/>
                </a:solidFill>
              </a:rPr>
              <a:t>국내 조달</a:t>
            </a:r>
            <a:r>
              <a:rPr lang="ko-KR" altLang="en-US" sz="3200" b="1" dirty="0" smtClean="0">
                <a:solidFill>
                  <a:srgbClr val="FF0000"/>
                </a:solidFill>
              </a:rPr>
              <a:t> 가격 비교</a:t>
            </a:r>
            <a:r>
              <a:rPr lang="en-US" altLang="ko-KR" sz="3200" b="1" dirty="0" smtClean="0">
                <a:solidFill>
                  <a:srgbClr val="0000FF"/>
                </a:solidFill>
              </a:rPr>
              <a:t>(</a:t>
            </a:r>
            <a:r>
              <a:rPr lang="ko-KR" altLang="en-US" sz="3200" b="1" dirty="0" smtClean="0">
                <a:solidFill>
                  <a:srgbClr val="0000FF"/>
                </a:solidFill>
              </a:rPr>
              <a:t>물품</a:t>
            </a:r>
            <a:r>
              <a:rPr lang="en-US" altLang="ko-KR" sz="3200" b="1" dirty="0" smtClean="0">
                <a:solidFill>
                  <a:srgbClr val="0000FF"/>
                </a:solidFill>
              </a:rPr>
              <a:t>)</a:t>
            </a:r>
            <a:endParaRPr lang="en-US" altLang="ko-KR" sz="3200" b="1" dirty="0">
              <a:solidFill>
                <a:srgbClr val="0000FF"/>
              </a:solidFill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349439"/>
              </p:ext>
            </p:extLst>
          </p:nvPr>
        </p:nvGraphicFramePr>
        <p:xfrm>
          <a:off x="899592" y="1484784"/>
          <a:ext cx="7416824" cy="455542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1854206"/>
                <a:gridCol w="1854206"/>
                <a:gridCol w="1854206"/>
                <a:gridCol w="1854206"/>
              </a:tblGrid>
              <a:tr h="671535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3600" dirty="0" smtClean="0"/>
                        <a:t>(</a:t>
                      </a:r>
                      <a:r>
                        <a:rPr lang="en-US" altLang="ko-KR" sz="3600" baseline="0" dirty="0" smtClean="0"/>
                        <a:t> </a:t>
                      </a:r>
                      <a:r>
                        <a:rPr lang="en-US" altLang="ko-KR" sz="3600" dirty="0" smtClean="0"/>
                        <a:t>cost provision )</a:t>
                      </a:r>
                      <a:r>
                        <a:rPr lang="en-US" altLang="ko-KR" sz="3600" baseline="0" dirty="0" smtClean="0"/>
                        <a:t> </a:t>
                      </a:r>
                      <a:endParaRPr lang="ko-KR" altLang="en-US" sz="36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15060">
                <a:tc>
                  <a:txBody>
                    <a:bodyPr/>
                    <a:lstStyle/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r>
                        <a:rPr lang="ko-KR" altLang="en-US" sz="2000" dirty="0" smtClean="0"/>
                        <a:t>구    분</a:t>
                      </a:r>
                      <a:endParaRPr lang="en-US" altLang="ko-KR" sz="2000" dirty="0" smtClean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r>
                        <a:rPr lang="en-US" altLang="ko-KR" sz="2000" dirty="0" smtClean="0"/>
                        <a:t>AC LED Light</a:t>
                      </a:r>
                      <a:endParaRPr lang="ko-KR" altLang="en-US" sz="2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r>
                        <a:rPr lang="ko-KR" altLang="en-US" sz="2000" dirty="0" smtClean="0"/>
                        <a:t>일 반 제 품</a:t>
                      </a:r>
                      <a:endParaRPr lang="ko-KR" altLang="en-US" sz="2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r>
                        <a:rPr lang="ko-KR" altLang="en-US" sz="2000" dirty="0" smtClean="0"/>
                        <a:t>절 감 액</a:t>
                      </a:r>
                      <a:endParaRPr lang="ko-KR" altLang="en-US" sz="20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253765">
                <a:tc>
                  <a:txBody>
                    <a:bodyPr/>
                    <a:lstStyle/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r>
                        <a:rPr lang="en-US" altLang="ko-KR" sz="2000" dirty="0" smtClean="0"/>
                        <a:t>90W</a:t>
                      </a:r>
                      <a:endParaRPr lang="ko-KR" altLang="en-US" sz="20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r>
                        <a:rPr lang="en-US" altLang="ko-KR" sz="1800" dirty="0" smtClean="0"/>
                        <a:t>20</a:t>
                      </a:r>
                      <a:r>
                        <a:rPr lang="ko-KR" altLang="en-US" sz="1800" dirty="0" smtClean="0"/>
                        <a:t>만 </a:t>
                      </a:r>
                      <a:r>
                        <a:rPr lang="en-US" altLang="ko-KR" sz="1800" dirty="0" smtClean="0"/>
                        <a:t>9</a:t>
                      </a:r>
                      <a:r>
                        <a:rPr lang="ko-KR" altLang="en-US" sz="1800" dirty="0" smtClean="0"/>
                        <a:t>천원</a:t>
                      </a:r>
                      <a:r>
                        <a:rPr lang="en-US" altLang="ko-KR" sz="1800" dirty="0" smtClean="0"/>
                        <a:t>/</a:t>
                      </a:r>
                      <a:r>
                        <a:rPr lang="ko-KR" altLang="en-US" sz="1800" dirty="0" smtClean="0"/>
                        <a:t>개</a:t>
                      </a:r>
                      <a:endParaRPr lang="ko-KR" altLang="en-US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2000" dirty="0" smtClean="0"/>
                    </a:p>
                    <a:p>
                      <a:pPr algn="ctr" latinLnBrk="1"/>
                      <a:r>
                        <a:rPr lang="en-US" altLang="ko-KR" sz="2000" dirty="0" smtClean="0"/>
                        <a:t>30~70</a:t>
                      </a:r>
                      <a:r>
                        <a:rPr lang="ko-KR" altLang="en-US" sz="2000" dirty="0" smtClean="0"/>
                        <a:t>만원</a:t>
                      </a:r>
                      <a:endParaRPr lang="en-US" altLang="ko-KR" sz="2000" dirty="0" smtClean="0"/>
                    </a:p>
                    <a:p>
                      <a:pPr algn="ctr" latinLnBrk="1"/>
                      <a:r>
                        <a:rPr lang="en-US" altLang="ko-KR" sz="2000" b="1" dirty="0" smtClean="0"/>
                        <a:t>(31</a:t>
                      </a:r>
                      <a:r>
                        <a:rPr lang="ko-KR" altLang="en-US" sz="2000" b="1" dirty="0" smtClean="0"/>
                        <a:t>만원</a:t>
                      </a:r>
                      <a:r>
                        <a:rPr lang="en-US" altLang="ko-KR" sz="2000" b="1" dirty="0" smtClean="0"/>
                        <a:t>)</a:t>
                      </a:r>
                      <a:endParaRPr lang="ko-KR" altLang="en-US" sz="20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2000" dirty="0" smtClean="0"/>
                    </a:p>
                    <a:p>
                      <a:pPr algn="ctr" latinLnBrk="1"/>
                      <a:r>
                        <a:rPr lang="en-US" altLang="ko-KR" sz="2000" dirty="0" smtClean="0"/>
                        <a:t>10</a:t>
                      </a:r>
                      <a:r>
                        <a:rPr lang="ko-KR" altLang="en-US" sz="2000" dirty="0" smtClean="0"/>
                        <a:t>만원 저렴</a:t>
                      </a:r>
                      <a:endParaRPr lang="en-US" altLang="ko-KR" sz="2000" dirty="0" smtClean="0"/>
                    </a:p>
                    <a:p>
                      <a:pPr algn="ctr" latinLnBrk="1"/>
                      <a:r>
                        <a:rPr lang="en-US" altLang="ko-KR" sz="2000" b="1" dirty="0" smtClean="0"/>
                        <a:t>(30%</a:t>
                      </a:r>
                      <a:r>
                        <a:rPr lang="ko-KR" altLang="en-US" sz="2000" b="1" dirty="0" smtClean="0"/>
                        <a:t>절감</a:t>
                      </a:r>
                      <a:r>
                        <a:rPr lang="en-US" altLang="ko-KR" sz="2000" b="1" dirty="0" smtClean="0"/>
                        <a:t>)</a:t>
                      </a:r>
                      <a:endParaRPr lang="ko-KR" altLang="en-US" sz="20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315060">
                <a:tc>
                  <a:txBody>
                    <a:bodyPr/>
                    <a:lstStyle/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r>
                        <a:rPr lang="en-US" altLang="ko-KR" sz="2000" dirty="0" smtClean="0"/>
                        <a:t>1</a:t>
                      </a:r>
                      <a:r>
                        <a:rPr lang="ko-KR" altLang="en-US" sz="2000" dirty="0" smtClean="0"/>
                        <a:t>만개 기준</a:t>
                      </a:r>
                      <a:endParaRPr lang="ko-KR" altLang="en-US" sz="20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r>
                        <a:rPr lang="en-US" altLang="ko-KR" sz="2000" dirty="0" smtClean="0"/>
                        <a:t>20</a:t>
                      </a:r>
                      <a:r>
                        <a:rPr lang="ko-KR" altLang="en-US" sz="2000" dirty="0" smtClean="0"/>
                        <a:t>억</a:t>
                      </a:r>
                      <a:r>
                        <a:rPr lang="ko-KR" altLang="en-US" sz="2000" baseline="0" dirty="0" smtClean="0"/>
                        <a:t> </a:t>
                      </a:r>
                      <a:r>
                        <a:rPr lang="en-US" altLang="ko-KR" sz="2000" dirty="0" smtClean="0"/>
                        <a:t>9</a:t>
                      </a:r>
                      <a:r>
                        <a:rPr lang="ko-KR" altLang="en-US" sz="2000" dirty="0" err="1" smtClean="0"/>
                        <a:t>천만원</a:t>
                      </a:r>
                      <a:endParaRPr lang="ko-KR" altLang="en-US" sz="2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2000" dirty="0" smtClean="0"/>
                    </a:p>
                    <a:p>
                      <a:pPr algn="ctr" latinLnBrk="1"/>
                      <a:endParaRPr lang="en-US" altLang="ko-KR" sz="1000" dirty="0" smtClean="0"/>
                    </a:p>
                    <a:p>
                      <a:pPr algn="ctr" latinLnBrk="1"/>
                      <a:r>
                        <a:rPr lang="en-US" altLang="ko-KR" sz="2000" dirty="0" smtClean="0"/>
                        <a:t>31</a:t>
                      </a:r>
                      <a:r>
                        <a:rPr lang="ko-KR" altLang="en-US" sz="2000" dirty="0" err="1" smtClean="0"/>
                        <a:t>억원</a:t>
                      </a:r>
                      <a:endParaRPr lang="en-US" altLang="ko-KR" sz="2000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2000" dirty="0" smtClean="0"/>
                    </a:p>
                    <a:p>
                      <a:pPr algn="ctr" latinLnBrk="1"/>
                      <a:r>
                        <a:rPr lang="ko-KR" altLang="en-US" sz="2000" dirty="0" smtClean="0"/>
                        <a:t>약 </a:t>
                      </a:r>
                      <a:r>
                        <a:rPr lang="en-US" altLang="ko-KR" sz="2000" dirty="0" smtClean="0"/>
                        <a:t>10</a:t>
                      </a:r>
                      <a:r>
                        <a:rPr lang="ko-KR" altLang="en-US" sz="2000" dirty="0" err="1" smtClean="0"/>
                        <a:t>억원</a:t>
                      </a:r>
                      <a:endParaRPr lang="en-US" altLang="ko-KR" sz="2000" dirty="0" smtClean="0"/>
                    </a:p>
                    <a:p>
                      <a:pPr algn="ctr" latinLnBrk="1"/>
                      <a:r>
                        <a:rPr lang="ko-KR" altLang="en-US" sz="2000" dirty="0" smtClean="0"/>
                        <a:t> </a:t>
                      </a:r>
                      <a:r>
                        <a:rPr lang="en-US" altLang="ko-KR" sz="20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(</a:t>
                      </a:r>
                      <a:r>
                        <a:rPr lang="ko-KR" altLang="en-US" sz="2000" b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예산절감</a:t>
                      </a:r>
                      <a:r>
                        <a:rPr lang="en-US" altLang="ko-KR" sz="2000" b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)</a:t>
                      </a:r>
                      <a:endParaRPr lang="ko-KR" altLang="en-US" sz="2000" b="1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모서리가 둥근 직사각형 12"/>
          <p:cNvSpPr/>
          <p:nvPr/>
        </p:nvSpPr>
        <p:spPr>
          <a:xfrm>
            <a:off x="8748464" y="6364499"/>
            <a:ext cx="335816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748464" y="6365853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23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99815" y="299700"/>
            <a:ext cx="2311945" cy="584775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solidFill>
                  <a:srgbClr val="0000FF"/>
                </a:solidFill>
                <a:latin typeface="HY동녘M" pitchFamily="18" charset="-127"/>
                <a:ea typeface="HY동녘M" pitchFamily="18" charset="-127"/>
              </a:rPr>
              <a:t>예산 절감  </a:t>
            </a:r>
            <a:r>
              <a:rPr lang="en-US" altLang="ko-KR" sz="2000" b="1" dirty="0" smtClean="0"/>
              <a:t>P</a:t>
            </a:r>
            <a:r>
              <a:rPr lang="en-US" altLang="ko-KR" sz="2000" dirty="0" smtClean="0"/>
              <a:t>lan </a:t>
            </a:r>
            <a:r>
              <a:rPr lang="en-US" altLang="ko-KR" sz="3200" dirty="0" smtClean="0">
                <a:solidFill>
                  <a:srgbClr val="0000FF"/>
                </a:solidFill>
                <a:latin typeface="HY동녘M" pitchFamily="18" charset="-127"/>
                <a:ea typeface="HY동녘M" pitchFamily="18" charset="-127"/>
              </a:rPr>
              <a:t>A</a:t>
            </a:r>
            <a:r>
              <a:rPr lang="ko-KR" altLang="en-US" sz="2400" dirty="0" smtClean="0"/>
              <a:t> </a:t>
            </a: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1692502161"/>
      </p:ext>
    </p:extLst>
  </p:cSld>
  <p:clrMapOvr>
    <a:masterClrMapping/>
  </p:clrMapOvr>
  <p:transition spd="slow">
    <p:pull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2555776" y="908720"/>
            <a:ext cx="40324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solidFill>
                  <a:schemeClr val="accent1">
                    <a:lumMod val="75000"/>
                  </a:schemeClr>
                </a:solidFill>
              </a:rPr>
              <a:t>안정기</a:t>
            </a:r>
            <a:r>
              <a:rPr lang="ko-KR" altLang="en-US" sz="3200" b="1" dirty="0" smtClean="0">
                <a:solidFill>
                  <a:srgbClr val="0000FF"/>
                </a:solidFill>
              </a:rPr>
              <a:t> 교체 비용</a:t>
            </a:r>
            <a:endParaRPr lang="en-US" altLang="ko-KR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068018"/>
              </p:ext>
            </p:extLst>
          </p:nvPr>
        </p:nvGraphicFramePr>
        <p:xfrm>
          <a:off x="899592" y="1484784"/>
          <a:ext cx="7416824" cy="4483412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1854206"/>
                <a:gridCol w="1854206"/>
                <a:gridCol w="1854206"/>
                <a:gridCol w="1854206"/>
              </a:tblGrid>
              <a:tr h="671535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/>
                        <a:t>(</a:t>
                      </a:r>
                      <a:r>
                        <a:rPr lang="en-US" altLang="ko-KR" sz="3200" baseline="0" dirty="0" smtClean="0"/>
                        <a:t> SMPS  replacement cost</a:t>
                      </a:r>
                      <a:r>
                        <a:rPr lang="en-US" altLang="ko-KR" sz="3200" dirty="0" smtClean="0"/>
                        <a:t> )</a:t>
                      </a:r>
                      <a:r>
                        <a:rPr lang="en-US" altLang="ko-KR" sz="3200" baseline="0" dirty="0" smtClean="0"/>
                        <a:t> </a:t>
                      </a:r>
                      <a:endParaRPr lang="ko-KR" altLang="en-US" sz="32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15060">
                <a:tc>
                  <a:txBody>
                    <a:bodyPr/>
                    <a:lstStyle/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r>
                        <a:rPr lang="ko-KR" altLang="en-US" sz="2000" dirty="0" smtClean="0"/>
                        <a:t>구    분</a:t>
                      </a:r>
                      <a:endParaRPr lang="en-US" altLang="ko-KR" sz="2000" dirty="0" smtClean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r>
                        <a:rPr lang="en-US" altLang="ko-KR" sz="2000" dirty="0" smtClean="0"/>
                        <a:t>AC LED Light</a:t>
                      </a:r>
                      <a:endParaRPr lang="ko-KR" altLang="en-US" sz="20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r>
                        <a:rPr lang="ko-KR" altLang="en-US" sz="2000" dirty="0" smtClean="0"/>
                        <a:t>일 반 제 품</a:t>
                      </a:r>
                      <a:endParaRPr lang="ko-KR" altLang="en-US" sz="20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r>
                        <a:rPr lang="ko-KR" altLang="en-US" sz="2000" dirty="0" smtClean="0"/>
                        <a:t>절 감 액</a:t>
                      </a:r>
                      <a:endParaRPr lang="ko-KR" altLang="en-US" sz="20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181757">
                <a:tc>
                  <a:txBody>
                    <a:bodyPr/>
                    <a:lstStyle/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r>
                        <a:rPr lang="en-US" altLang="ko-KR" sz="2000" dirty="0" smtClean="0"/>
                        <a:t>90W</a:t>
                      </a:r>
                      <a:endParaRPr lang="ko-KR" altLang="en-US" sz="2000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r>
                        <a:rPr lang="en-US" altLang="ko-KR" sz="1800" dirty="0" smtClean="0"/>
                        <a:t>No</a:t>
                      </a:r>
                      <a:endParaRPr lang="ko-KR" altLang="en-US" sz="1800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2000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dirty="0" smtClean="0"/>
                        <a:t>17</a:t>
                      </a:r>
                      <a:r>
                        <a:rPr lang="ko-KR" altLang="en-US" sz="2000" dirty="0" smtClean="0"/>
                        <a:t>만원</a:t>
                      </a:r>
                      <a:r>
                        <a:rPr lang="en-US" altLang="ko-KR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</a:t>
                      </a:r>
                      <a:r>
                        <a:rPr lang="en-US" altLang="ko-KR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회</a:t>
                      </a:r>
                      <a:endParaRPr lang="en-US" altLang="ko-KR" sz="20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2000" b="1" dirty="0" smtClean="0">
                          <a:solidFill>
                            <a:srgbClr val="3366FF"/>
                          </a:solidFill>
                        </a:rPr>
                        <a:t>(68</a:t>
                      </a:r>
                      <a:r>
                        <a:rPr lang="ko-KR" altLang="en-US" sz="2000" b="1" dirty="0" smtClean="0">
                          <a:solidFill>
                            <a:srgbClr val="3366FF"/>
                          </a:solidFill>
                        </a:rPr>
                        <a:t>만원</a:t>
                      </a:r>
                      <a:r>
                        <a:rPr lang="en-US" altLang="ko-KR" sz="2000" b="1" dirty="0" smtClean="0">
                          <a:solidFill>
                            <a:srgbClr val="3366FF"/>
                          </a:solidFill>
                        </a:rPr>
                        <a:t>)</a:t>
                      </a:r>
                      <a:endParaRPr lang="en-US" altLang="ko-KR" sz="2000" dirty="0" smtClean="0">
                        <a:solidFill>
                          <a:srgbClr val="3366FF"/>
                        </a:solidFill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2000" dirty="0" smtClean="0"/>
                    </a:p>
                    <a:p>
                      <a:pPr algn="ctr" latinLnBrk="1"/>
                      <a:r>
                        <a:rPr lang="en-US" altLang="ko-KR" sz="2000" dirty="0" smtClean="0"/>
                        <a:t>68</a:t>
                      </a:r>
                      <a:r>
                        <a:rPr lang="ko-KR" altLang="en-US" sz="2000" dirty="0" smtClean="0"/>
                        <a:t>만원 </a:t>
                      </a:r>
                      <a:endParaRPr lang="en-US" altLang="ko-KR" sz="2000" dirty="0" smtClean="0"/>
                    </a:p>
                    <a:p>
                      <a:pPr algn="ctr" latinLnBrk="1"/>
                      <a:r>
                        <a:rPr lang="en-US" altLang="ko-KR" sz="2000" b="1" dirty="0" smtClean="0"/>
                        <a:t> </a:t>
                      </a:r>
                      <a:endParaRPr lang="ko-KR" altLang="en-US" sz="2000" b="1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</a:tr>
              <a:tr h="1315060">
                <a:tc>
                  <a:txBody>
                    <a:bodyPr/>
                    <a:lstStyle/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r>
                        <a:rPr lang="en-US" altLang="ko-KR" sz="2000" dirty="0" smtClean="0"/>
                        <a:t>1</a:t>
                      </a:r>
                      <a:r>
                        <a:rPr lang="ko-KR" altLang="en-US" sz="2000" dirty="0" smtClean="0"/>
                        <a:t>만개 기준</a:t>
                      </a:r>
                      <a:endParaRPr lang="ko-KR" altLang="en-US" sz="20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r>
                        <a:rPr lang="en-US" altLang="ko-KR" sz="2000" dirty="0" smtClean="0"/>
                        <a:t>No</a:t>
                      </a:r>
                      <a:endParaRPr lang="ko-KR" altLang="en-US" sz="20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2000" dirty="0" smtClean="0"/>
                    </a:p>
                    <a:p>
                      <a:pPr algn="ctr" latinLnBrk="1"/>
                      <a:endParaRPr lang="en-US" altLang="ko-KR" sz="1000" dirty="0" smtClean="0"/>
                    </a:p>
                    <a:p>
                      <a:pPr algn="ctr" latinLnBrk="1"/>
                      <a:r>
                        <a:rPr lang="en-US" altLang="ko-KR" sz="2200" b="1" dirty="0" smtClean="0">
                          <a:solidFill>
                            <a:srgbClr val="0000FF"/>
                          </a:solidFill>
                          <a:latin typeface="+mj-lt"/>
                        </a:rPr>
                        <a:t>68</a:t>
                      </a:r>
                      <a:r>
                        <a:rPr lang="ko-KR" altLang="en-US" sz="2200" b="1" dirty="0" err="1" smtClean="0">
                          <a:solidFill>
                            <a:srgbClr val="0000FF"/>
                          </a:solidFill>
                          <a:latin typeface="+mj-lt"/>
                        </a:rPr>
                        <a:t>억원</a:t>
                      </a:r>
                      <a:endParaRPr lang="en-US" altLang="ko-KR" sz="2200" b="1" dirty="0" smtClean="0">
                        <a:solidFill>
                          <a:srgbClr val="0000FF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2000" dirty="0" smtClean="0"/>
                    </a:p>
                    <a:p>
                      <a:pPr algn="ctr" latinLnBrk="1"/>
                      <a:r>
                        <a:rPr lang="ko-KR" altLang="en-US" sz="2000" dirty="0" smtClean="0"/>
                        <a:t>약 </a:t>
                      </a:r>
                      <a:r>
                        <a:rPr lang="en-US" altLang="ko-KR" sz="2000" dirty="0" smtClean="0"/>
                        <a:t>68</a:t>
                      </a:r>
                      <a:r>
                        <a:rPr lang="ko-KR" altLang="en-US" sz="2000" dirty="0" err="1" smtClean="0"/>
                        <a:t>억원</a:t>
                      </a:r>
                      <a:endParaRPr lang="en-US" altLang="ko-KR" sz="2000" dirty="0" smtClean="0"/>
                    </a:p>
                    <a:p>
                      <a:pPr algn="ctr" latinLnBrk="1"/>
                      <a:r>
                        <a:rPr lang="ko-KR" altLang="en-US" sz="2000" dirty="0" smtClean="0"/>
                        <a:t> </a:t>
                      </a:r>
                      <a:r>
                        <a:rPr lang="ko-KR" altLang="en-US" sz="2000" b="1" dirty="0" smtClean="0">
                          <a:solidFill>
                            <a:srgbClr val="FF0000"/>
                          </a:solidFill>
                        </a:rPr>
                        <a:t>예산절감</a:t>
                      </a:r>
                      <a:endParaRPr lang="ko-KR" altLang="en-US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</a:tbl>
          </a:graphicData>
        </a:graphic>
      </p:graphicFrame>
      <p:sp>
        <p:nvSpPr>
          <p:cNvPr id="13" name="모서리가 둥근 직사각형 12"/>
          <p:cNvSpPr/>
          <p:nvPr/>
        </p:nvSpPr>
        <p:spPr>
          <a:xfrm>
            <a:off x="8748464" y="6364499"/>
            <a:ext cx="335816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748464" y="6365853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24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07504" y="305358"/>
            <a:ext cx="2311945" cy="584775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solidFill>
                  <a:srgbClr val="0000FF"/>
                </a:solidFill>
                <a:latin typeface="HY동녘M" pitchFamily="18" charset="-127"/>
                <a:ea typeface="HY동녘M" pitchFamily="18" charset="-127"/>
              </a:rPr>
              <a:t>예산 절감  </a:t>
            </a:r>
            <a:r>
              <a:rPr lang="en-US" altLang="ko-KR" sz="2000" b="1" dirty="0" smtClean="0"/>
              <a:t>P</a:t>
            </a:r>
            <a:r>
              <a:rPr lang="en-US" altLang="ko-KR" sz="2000" dirty="0" smtClean="0"/>
              <a:t>lan </a:t>
            </a:r>
            <a:r>
              <a:rPr lang="en-US" altLang="ko-KR" sz="3200" dirty="0" smtClean="0">
                <a:solidFill>
                  <a:srgbClr val="0000FF"/>
                </a:solidFill>
                <a:latin typeface="HY동녘M" pitchFamily="18" charset="-127"/>
                <a:ea typeface="HY동녘M" pitchFamily="18" charset="-127"/>
              </a:rPr>
              <a:t>B</a:t>
            </a:r>
            <a:r>
              <a:rPr lang="ko-KR" altLang="en-US" sz="2400" dirty="0" smtClean="0"/>
              <a:t> </a:t>
            </a: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23165944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2555776" y="908720"/>
            <a:ext cx="40324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solidFill>
                  <a:schemeClr val="accent1">
                    <a:lumMod val="75000"/>
                  </a:schemeClr>
                </a:solidFill>
              </a:rPr>
              <a:t>사후관리</a:t>
            </a:r>
            <a:r>
              <a:rPr lang="en-US" altLang="ko-KR" sz="3200" b="1" dirty="0" smtClean="0">
                <a:solidFill>
                  <a:schemeClr val="accent1">
                    <a:lumMod val="75000"/>
                  </a:schemeClr>
                </a:solidFill>
              </a:rPr>
              <a:t>(A/S)</a:t>
            </a:r>
            <a:r>
              <a:rPr lang="ko-KR" altLang="en-US" sz="3200" b="1" dirty="0" smtClean="0">
                <a:solidFill>
                  <a:srgbClr val="0000FF"/>
                </a:solidFill>
              </a:rPr>
              <a:t> 비용</a:t>
            </a:r>
            <a:endParaRPr lang="en-US" altLang="ko-KR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830931"/>
              </p:ext>
            </p:extLst>
          </p:nvPr>
        </p:nvGraphicFramePr>
        <p:xfrm>
          <a:off x="899592" y="1484784"/>
          <a:ext cx="7416824" cy="4668835"/>
        </p:xfrm>
        <a:graphic>
          <a:graphicData uri="http://schemas.openxmlformats.org/drawingml/2006/table">
            <a:tbl>
              <a:tblPr firstRow="1" bandRow="1">
                <a:effectLst>
                  <a:innerShdw blurRad="469900" dist="190500" dir="13500000">
                    <a:srgbClr val="0000FF">
                      <a:alpha val="32000"/>
                    </a:srgbClr>
                  </a:innerShdw>
                </a:effectLst>
                <a:tableStyleId>{5C22544A-7EE6-4342-B048-85BDC9FD1C3A}</a:tableStyleId>
              </a:tblPr>
              <a:tblGrid>
                <a:gridCol w="1854206"/>
                <a:gridCol w="1854206"/>
                <a:gridCol w="1854206"/>
                <a:gridCol w="1854206"/>
              </a:tblGrid>
              <a:tr h="671535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 smtClean="0"/>
                        <a:t>(</a:t>
                      </a:r>
                      <a:r>
                        <a:rPr lang="en-US" altLang="ko-KR" sz="3200" baseline="0" dirty="0" smtClean="0"/>
                        <a:t> maintenance  cost</a:t>
                      </a:r>
                      <a:r>
                        <a:rPr lang="en-US" altLang="ko-KR" sz="3200" dirty="0" smtClean="0"/>
                        <a:t> )</a:t>
                      </a:r>
                      <a:r>
                        <a:rPr lang="en-US" altLang="ko-KR" sz="3200" baseline="0" dirty="0" smtClean="0"/>
                        <a:t> </a:t>
                      </a:r>
                      <a:endParaRPr lang="ko-KR" altLang="en-US" sz="32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15060">
                <a:tc>
                  <a:txBody>
                    <a:bodyPr/>
                    <a:lstStyle/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r>
                        <a:rPr lang="ko-KR" altLang="en-US" sz="2000" dirty="0" smtClean="0"/>
                        <a:t>구    분</a:t>
                      </a:r>
                      <a:endParaRPr lang="en-US" altLang="ko-KR" sz="2000" dirty="0" smtClean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r>
                        <a:rPr lang="en-US" altLang="ko-KR" sz="2000" dirty="0" smtClean="0"/>
                        <a:t>AC LED Light</a:t>
                      </a:r>
                      <a:endParaRPr lang="ko-KR" altLang="en-US" sz="20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r>
                        <a:rPr lang="ko-KR" altLang="en-US" sz="2000" dirty="0" smtClean="0"/>
                        <a:t>일 반 제 품</a:t>
                      </a:r>
                      <a:endParaRPr lang="ko-KR" altLang="en-US" sz="20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r>
                        <a:rPr lang="ko-KR" altLang="en-US" sz="2000" dirty="0" smtClean="0"/>
                        <a:t>차</a:t>
                      </a:r>
                      <a:r>
                        <a:rPr lang="en-US" altLang="ko-KR" sz="2000" baseline="0" dirty="0" smtClean="0"/>
                        <a:t>  </a:t>
                      </a:r>
                      <a:r>
                        <a:rPr lang="ko-KR" altLang="en-US" sz="2000" dirty="0" smtClean="0"/>
                        <a:t>액</a:t>
                      </a:r>
                      <a:endParaRPr lang="ko-KR" altLang="en-US" sz="20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181757">
                <a:tc>
                  <a:txBody>
                    <a:bodyPr/>
                    <a:lstStyle/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r>
                        <a:rPr lang="en-US" altLang="ko-KR" sz="2000" dirty="0" smtClean="0"/>
                        <a:t>90W</a:t>
                      </a:r>
                      <a:endParaRPr lang="ko-KR" altLang="en-US" sz="2000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r>
                        <a:rPr lang="en-US" altLang="ko-KR" sz="2000" dirty="0" smtClean="0"/>
                        <a:t>5</a:t>
                      </a:r>
                      <a:r>
                        <a:rPr lang="ko-KR" altLang="en-US" sz="2000" dirty="0" smtClean="0"/>
                        <a:t>년</a:t>
                      </a:r>
                      <a:endParaRPr lang="en-US" altLang="ko-KR" sz="2000" dirty="0" smtClean="0"/>
                    </a:p>
                    <a:p>
                      <a:pPr algn="ctr" latinLnBrk="1"/>
                      <a:r>
                        <a:rPr lang="en-US" altLang="ko-KR" sz="1800" b="1" dirty="0" smtClean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800" b="1" dirty="0" smtClean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서울보증보험</a:t>
                      </a:r>
                      <a:r>
                        <a:rPr lang="en-US" altLang="ko-KR" sz="1800" b="1" dirty="0" smtClean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800" b="1" dirty="0" smtClean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 </a:t>
                      </a:r>
                      <a:endParaRPr lang="en-US" altLang="ko-KR" sz="1800" b="1" dirty="0" smtClean="0">
                        <a:solidFill>
                          <a:srgbClr val="0000FF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endParaRPr lang="ko-KR" altLang="en-US" sz="1800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2000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년</a:t>
                      </a:r>
                      <a:endParaRPr lang="en-US" altLang="ko-KR" sz="20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800" b="1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납품기업</a:t>
                      </a:r>
                      <a:r>
                        <a:rPr lang="en-US" altLang="ko-KR" sz="1800" b="1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2000" dirty="0" smtClean="0"/>
                    </a:p>
                    <a:p>
                      <a:pPr algn="ctr" latinLnBrk="1"/>
                      <a:endParaRPr lang="en-US" altLang="ko-KR" sz="2000" dirty="0" smtClean="0"/>
                    </a:p>
                    <a:p>
                      <a:pPr algn="ctr" latinLnBrk="1"/>
                      <a:r>
                        <a:rPr lang="en-US" altLang="ko-KR" sz="2000" b="1" dirty="0" smtClean="0">
                          <a:solidFill>
                            <a:srgbClr val="0000FF"/>
                          </a:solidFill>
                          <a:latin typeface="+mj-lt"/>
                        </a:rPr>
                        <a:t>2</a:t>
                      </a:r>
                      <a:r>
                        <a:rPr lang="ko-KR" altLang="en-US" sz="2000" b="1" dirty="0" smtClean="0">
                          <a:solidFill>
                            <a:srgbClr val="0000FF"/>
                          </a:solidFill>
                          <a:latin typeface="+mj-lt"/>
                        </a:rPr>
                        <a:t>년</a:t>
                      </a:r>
                      <a:r>
                        <a:rPr lang="ko-KR" altLang="en-US" sz="2000" dirty="0" smtClean="0"/>
                        <a:t> </a:t>
                      </a:r>
                      <a:endParaRPr lang="en-US" altLang="ko-KR" sz="2000" dirty="0" smtClean="0"/>
                    </a:p>
                    <a:p>
                      <a:pPr algn="ctr" latinLnBrk="1"/>
                      <a:r>
                        <a:rPr lang="en-US" altLang="ko-KR" sz="2000" b="1" dirty="0" smtClean="0"/>
                        <a:t> </a:t>
                      </a:r>
                      <a:endParaRPr lang="ko-KR" altLang="en-US" sz="2000" b="1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</a:tr>
              <a:tr h="1315060">
                <a:tc>
                  <a:txBody>
                    <a:bodyPr/>
                    <a:lstStyle/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r>
                        <a:rPr lang="en-US" altLang="ko-KR" sz="2000" dirty="0" smtClean="0"/>
                        <a:t>1</a:t>
                      </a:r>
                      <a:r>
                        <a:rPr lang="ko-KR" altLang="en-US" sz="2000" dirty="0" smtClean="0"/>
                        <a:t>만개 기준</a:t>
                      </a:r>
                      <a:endParaRPr lang="ko-KR" altLang="en-US" sz="20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endParaRPr lang="en-US" altLang="ko-KR" sz="800" dirty="0" smtClean="0"/>
                    </a:p>
                    <a:p>
                      <a:pPr algn="ctr" latinLnBrk="1"/>
                      <a:r>
                        <a:rPr lang="en-US" altLang="ko-KR" sz="2000" dirty="0" smtClean="0"/>
                        <a:t>5</a:t>
                      </a:r>
                      <a:r>
                        <a:rPr lang="ko-KR" altLang="en-US" sz="2000" dirty="0" smtClean="0"/>
                        <a:t>년 보증</a:t>
                      </a:r>
                      <a:endParaRPr lang="ko-KR" altLang="en-US" sz="20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2000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dirty="0" smtClean="0">
                          <a:solidFill>
                            <a:srgbClr val="0000FF"/>
                          </a:solidFill>
                        </a:rPr>
                        <a:t>(4</a:t>
                      </a:r>
                      <a:r>
                        <a:rPr lang="ko-KR" altLang="en-US" sz="1800" b="1" dirty="0" smtClean="0">
                          <a:solidFill>
                            <a:srgbClr val="0000FF"/>
                          </a:solidFill>
                        </a:rPr>
                        <a:t>억</a:t>
                      </a:r>
                      <a:r>
                        <a:rPr lang="en-US" altLang="ko-KR" sz="1800" b="1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×2</a:t>
                      </a:r>
                      <a:r>
                        <a:rPr lang="ko-KR" altLang="en-US" sz="1800" b="1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년</a:t>
                      </a:r>
                      <a:r>
                        <a:rPr lang="en-US" altLang="ko-KR" sz="1800" b="1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=8</a:t>
                      </a:r>
                      <a:r>
                        <a:rPr lang="ko-KR" altLang="en-US" sz="1800" b="1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억</a:t>
                      </a:r>
                      <a:r>
                        <a:rPr lang="en-US" altLang="ko-KR" sz="1800" b="1" dirty="0" smtClean="0">
                          <a:solidFill>
                            <a:srgbClr val="0000FF"/>
                          </a:solidFill>
                        </a:rPr>
                        <a:t>)</a:t>
                      </a:r>
                      <a:endParaRPr lang="en-US" altLang="ko-KR" sz="1800" dirty="0" smtClean="0">
                        <a:solidFill>
                          <a:srgbClr val="0000FF"/>
                        </a:solidFill>
                      </a:endParaRPr>
                    </a:p>
                    <a:p>
                      <a:pPr algn="ctr" latinLnBrk="1"/>
                      <a:endParaRPr lang="en-US" altLang="ko-KR" sz="1000" dirty="0" smtClean="0"/>
                    </a:p>
                    <a:p>
                      <a:pPr algn="ctr" latinLnBrk="1"/>
                      <a:r>
                        <a:rPr lang="en-US" altLang="ko-KR" sz="20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8</a:t>
                      </a:r>
                      <a:r>
                        <a:rPr lang="ko-KR" altLang="en-US" sz="2000" b="1" dirty="0" err="1" smtClean="0">
                          <a:solidFill>
                            <a:schemeClr val="tx1"/>
                          </a:solidFill>
                          <a:latin typeface="+mj-lt"/>
                        </a:rPr>
                        <a:t>억원</a:t>
                      </a:r>
                      <a:endParaRPr lang="en-US" altLang="ko-KR" sz="2000" b="1" dirty="0" smtClean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algn="ctr" latinLnBrk="1"/>
                      <a:endParaRPr lang="en-US" altLang="ko-KR" sz="600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b="1" dirty="0" smtClean="0">
                          <a:solidFill>
                            <a:srgbClr val="0000FF"/>
                          </a:solidFill>
                          <a:latin typeface="+mj-lt"/>
                        </a:rPr>
                        <a:t>8</a:t>
                      </a:r>
                      <a:r>
                        <a:rPr lang="ko-KR" altLang="en-US" sz="2000" b="1" dirty="0" err="1" smtClean="0">
                          <a:solidFill>
                            <a:srgbClr val="0000FF"/>
                          </a:solidFill>
                          <a:latin typeface="+mj-lt"/>
                        </a:rPr>
                        <a:t>억원</a:t>
                      </a:r>
                      <a:r>
                        <a:rPr lang="ko-KR" altLang="en-US" sz="2000" b="1" dirty="0" smtClean="0">
                          <a:solidFill>
                            <a:srgbClr val="0000FF"/>
                          </a:solidFill>
                          <a:latin typeface="+mj-lt"/>
                        </a:rPr>
                        <a:t> </a:t>
                      </a:r>
                      <a:endParaRPr lang="en-US" altLang="ko-KR" sz="2000" b="1" dirty="0" smtClean="0">
                        <a:solidFill>
                          <a:srgbClr val="0000FF"/>
                        </a:solidFill>
                        <a:latin typeface="+mj-lt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2000" b="1" dirty="0" smtClean="0">
                          <a:solidFill>
                            <a:srgbClr val="FF0000"/>
                          </a:solidFill>
                        </a:rPr>
                        <a:t>예산절감</a:t>
                      </a:r>
                      <a:r>
                        <a:rPr lang="en-US" altLang="ko-KR" sz="2000" b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ko-KR" altLang="en-US" sz="20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2000" dirty="0" smtClean="0"/>
                        <a:t> </a:t>
                      </a:r>
                      <a:endParaRPr lang="en-US" altLang="ko-KR" sz="2000" dirty="0" smtClean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</a:tbl>
          </a:graphicData>
        </a:graphic>
      </p:graphicFrame>
      <p:sp>
        <p:nvSpPr>
          <p:cNvPr id="13" name="모서리가 둥근 직사각형 12"/>
          <p:cNvSpPr/>
          <p:nvPr/>
        </p:nvSpPr>
        <p:spPr>
          <a:xfrm>
            <a:off x="8748464" y="6364499"/>
            <a:ext cx="335816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748464" y="6365853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25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07504" y="305358"/>
            <a:ext cx="2311945" cy="584775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solidFill>
                  <a:srgbClr val="0000FF"/>
                </a:solidFill>
                <a:latin typeface="HY동녘M" pitchFamily="18" charset="-127"/>
                <a:ea typeface="HY동녘M" pitchFamily="18" charset="-127"/>
              </a:rPr>
              <a:t>예산 절감  </a:t>
            </a:r>
            <a:r>
              <a:rPr lang="en-US" altLang="ko-KR" sz="2000" b="1" dirty="0" smtClean="0"/>
              <a:t>P</a:t>
            </a:r>
            <a:r>
              <a:rPr lang="en-US" altLang="ko-KR" sz="2000" dirty="0" smtClean="0"/>
              <a:t>lan </a:t>
            </a:r>
            <a:r>
              <a:rPr lang="en-US" altLang="ko-KR" sz="3200" dirty="0" smtClean="0">
                <a:solidFill>
                  <a:srgbClr val="0000FF"/>
                </a:solidFill>
                <a:latin typeface="HY동녘M" pitchFamily="18" charset="-127"/>
                <a:ea typeface="HY동녘M" pitchFamily="18" charset="-127"/>
              </a:rPr>
              <a:t>C</a:t>
            </a:r>
            <a:r>
              <a:rPr lang="ko-KR" altLang="en-US" sz="2400" dirty="0" smtClean="0"/>
              <a:t> </a:t>
            </a: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37943313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611560" y="336707"/>
            <a:ext cx="7992888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2800" b="1" dirty="0" smtClean="0">
                <a:solidFill>
                  <a:srgbClr val="FF0000"/>
                </a:solidFill>
              </a:rPr>
              <a:t>AC LED Light </a:t>
            </a:r>
            <a:r>
              <a:rPr lang="ko-KR" altLang="en-US" sz="3200" b="1" dirty="0" smtClean="0">
                <a:solidFill>
                  <a:srgbClr val="0000FF"/>
                </a:solidFill>
              </a:rPr>
              <a:t>교체 </a:t>
            </a:r>
            <a:r>
              <a:rPr lang="ko-KR" altLang="en-US" sz="3200" b="1" dirty="0">
                <a:solidFill>
                  <a:srgbClr val="0000FF"/>
                </a:solidFill>
              </a:rPr>
              <a:t>후</a:t>
            </a:r>
            <a:r>
              <a:rPr lang="ko-KR" altLang="en-US" sz="3200" b="1" dirty="0" smtClean="0">
                <a:solidFill>
                  <a:srgbClr val="0000FF"/>
                </a:solidFill>
              </a:rPr>
              <a:t> 예산절감 효과</a:t>
            </a:r>
            <a:endParaRPr lang="en-US" altLang="ko-KR" sz="3200" b="1" dirty="0">
              <a:solidFill>
                <a:srgbClr val="0000FF"/>
              </a:solidFill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655693"/>
              </p:ext>
            </p:extLst>
          </p:nvPr>
        </p:nvGraphicFramePr>
        <p:xfrm>
          <a:off x="804644" y="1268760"/>
          <a:ext cx="7583780" cy="43910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0800000">
                    <a:prstClr val="black">
                      <a:alpha val="50000"/>
                    </a:prstClr>
                  </a:innerShdw>
                  <a:reflection blurRad="6350" stA="52000" endA="300" endPos="35000" dir="5400000" sy="-100000" algn="bl" rotWithShape="0"/>
                </a:effectLst>
                <a:tableStyleId>{5C22544A-7EE6-4342-B048-85BDC9FD1C3A}</a:tableStyleId>
              </a:tblPr>
              <a:tblGrid>
                <a:gridCol w="2219684"/>
                <a:gridCol w="1723414"/>
                <a:gridCol w="1984498"/>
                <a:gridCol w="1656184"/>
              </a:tblGrid>
              <a:tr h="864096">
                <a:tc>
                  <a:txBody>
                    <a:bodyPr/>
                    <a:lstStyle/>
                    <a:p>
                      <a:pPr algn="l" latinLnBrk="1"/>
                      <a:endParaRPr lang="en-US" altLang="ko-KR" sz="2000" dirty="0" smtClean="0"/>
                    </a:p>
                    <a:p>
                      <a:pPr algn="l" latinLnBrk="1"/>
                      <a:r>
                        <a:rPr lang="en-US" altLang="ko-KR" sz="2000" baseline="0" dirty="0" smtClean="0"/>
                        <a:t>      </a:t>
                      </a:r>
                      <a:r>
                        <a:rPr lang="ko-KR" altLang="en-US" sz="2000" dirty="0" smtClean="0"/>
                        <a:t>구    분</a:t>
                      </a:r>
                      <a:endParaRPr lang="ko-KR" altLang="en-US" sz="20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200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dirty="0" smtClean="0"/>
                        <a:t>  절감 항목</a:t>
                      </a: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200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dirty="0" smtClean="0"/>
                        <a:t>   절감 금액 </a:t>
                      </a: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en-US" altLang="ko-KR" sz="2000" dirty="0" smtClean="0"/>
                    </a:p>
                    <a:p>
                      <a:pPr algn="l" latinLnBrk="1"/>
                      <a:r>
                        <a:rPr lang="ko-KR" altLang="en-US" sz="2000" dirty="0" smtClean="0"/>
                        <a:t>   비   고</a:t>
                      </a:r>
                      <a:endParaRPr lang="ko-KR" altLang="en-US" sz="20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841312">
                <a:tc>
                  <a:txBody>
                    <a:bodyPr/>
                    <a:lstStyle/>
                    <a:p>
                      <a:endParaRPr lang="en-US" altLang="ko-KR" sz="1200" dirty="0" smtClean="0">
                        <a:solidFill>
                          <a:srgbClr val="0000FF"/>
                        </a:solidFill>
                        <a:latin typeface="HY동녘M" pitchFamily="18" charset="-127"/>
                        <a:ea typeface="HY동녘M" pitchFamily="18" charset="-127"/>
                      </a:endParaRPr>
                    </a:p>
                    <a:p>
                      <a:r>
                        <a:rPr lang="ko-KR" altLang="en-US" sz="1800" dirty="0" smtClean="0">
                          <a:solidFill>
                            <a:srgbClr val="C00000"/>
                          </a:solidFill>
                          <a:latin typeface="HY동녘M" pitchFamily="18" charset="-127"/>
                          <a:ea typeface="HY동녘M" pitchFamily="18" charset="-127"/>
                        </a:rPr>
                        <a:t>예산 절감  </a:t>
                      </a:r>
                      <a:r>
                        <a:rPr lang="en-US" altLang="ko-KR" sz="1800" b="1" dirty="0" smtClean="0"/>
                        <a:t>P</a:t>
                      </a:r>
                      <a:r>
                        <a:rPr lang="en-US" altLang="ko-KR" sz="1800" dirty="0" smtClean="0"/>
                        <a:t>lan  </a:t>
                      </a:r>
                      <a:r>
                        <a:rPr lang="en-US" altLang="ko-KR" sz="2000" dirty="0" smtClean="0">
                          <a:solidFill>
                            <a:srgbClr val="0000FF"/>
                          </a:solidFill>
                          <a:latin typeface="HY동녘M" pitchFamily="18" charset="-127"/>
                          <a:ea typeface="HY동녘M" pitchFamily="18" charset="-127"/>
                        </a:rPr>
                        <a:t>A</a:t>
                      </a:r>
                      <a:r>
                        <a:rPr lang="ko-KR" altLang="en-US" sz="1800" dirty="0" smtClean="0"/>
                        <a:t> </a:t>
                      </a:r>
                      <a:endParaRPr lang="en-US" altLang="ko-KR" sz="1800" dirty="0" smtClean="0"/>
                    </a:p>
                    <a:p>
                      <a:pPr algn="ctr" latinLnBrk="1"/>
                      <a:r>
                        <a:rPr lang="en-US" altLang="ko-KR" sz="1200" b="1" dirty="0" smtClean="0"/>
                        <a:t> </a:t>
                      </a:r>
                      <a:endParaRPr lang="ko-KR" altLang="en-US" sz="1200" b="1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en-US" altLang="ko-KR" sz="700" b="1" dirty="0" smtClean="0"/>
                    </a:p>
                    <a:p>
                      <a:pPr algn="l" latinLnBrk="1"/>
                      <a:endParaRPr lang="en-US" altLang="ko-KR" sz="1600" dirty="0" smtClean="0">
                        <a:solidFill>
                          <a:srgbClr val="C00000"/>
                        </a:solidFill>
                        <a:latin typeface="HY동녘M" pitchFamily="18" charset="-127"/>
                        <a:ea typeface="HY동녘M" pitchFamily="18" charset="-127"/>
                      </a:endParaRPr>
                    </a:p>
                    <a:p>
                      <a:pPr algn="l" latinLnBrk="1"/>
                      <a:r>
                        <a:rPr lang="ko-KR" altLang="en-US" sz="1800" b="1" dirty="0" smtClean="0">
                          <a:solidFill>
                            <a:srgbClr val="C00000"/>
                          </a:solidFill>
                          <a:latin typeface="HY동녘M" pitchFamily="18" charset="-127"/>
                          <a:ea typeface="HY동녘M" pitchFamily="18" charset="-127"/>
                        </a:rPr>
                        <a:t>     가   격</a:t>
                      </a:r>
                      <a:endParaRPr lang="ko-KR" altLang="en-US" sz="1800" b="1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800" b="1" dirty="0" smtClean="0">
                        <a:latin typeface="+mj-lt"/>
                      </a:endParaRPr>
                    </a:p>
                    <a:p>
                      <a:pPr algn="ctr" latinLnBrk="1"/>
                      <a:r>
                        <a:rPr lang="en-US" altLang="ko-KR" sz="1800" b="1" dirty="0" smtClean="0">
                          <a:latin typeface="+mj-lt"/>
                        </a:rPr>
                        <a:t>10</a:t>
                      </a:r>
                      <a:r>
                        <a:rPr lang="ko-KR" altLang="en-US" sz="1800" b="1" dirty="0" smtClean="0">
                          <a:latin typeface="+mj-lt"/>
                        </a:rPr>
                        <a:t>억</a:t>
                      </a:r>
                      <a:endParaRPr lang="en-US" altLang="ko-KR" sz="1800" b="1" dirty="0" smtClean="0">
                        <a:latin typeface="+mj-lt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dirty="0" smtClean="0">
                          <a:latin typeface="+mj-lt"/>
                        </a:rPr>
                        <a:t> </a:t>
                      </a:r>
                      <a:endParaRPr lang="ko-KR" altLang="en-US" sz="1800" b="1" dirty="0" smtClean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latinLnBrk="1"/>
                      <a:endParaRPr lang="en-US" altLang="ko-KR" sz="12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 latinLnBrk="1"/>
                      <a:endParaRPr lang="en-US" altLang="ko-KR" sz="12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 latinLnBrk="1"/>
                      <a:endParaRPr lang="en-US" altLang="ko-KR" sz="16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ko-KR" altLang="en-US" sz="2000" b="1" dirty="0" smtClean="0">
                          <a:solidFill>
                            <a:srgbClr val="0000FF"/>
                          </a:solidFill>
                        </a:rPr>
                        <a:t>국가 전력 </a:t>
                      </a:r>
                      <a:endParaRPr lang="en-US" altLang="ko-KR" sz="2000" b="1" dirty="0" smtClean="0">
                        <a:solidFill>
                          <a:srgbClr val="0000FF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2000" b="1" baseline="0" dirty="0" smtClean="0">
                          <a:solidFill>
                            <a:srgbClr val="0000FF"/>
                          </a:solidFill>
                        </a:rPr>
                        <a:t>약 </a:t>
                      </a:r>
                      <a:r>
                        <a:rPr lang="en-US" altLang="ko-KR" sz="2000" b="1" baseline="0" dirty="0" smtClean="0">
                          <a:solidFill>
                            <a:srgbClr val="0000FF"/>
                          </a:solidFill>
                        </a:rPr>
                        <a:t>20% </a:t>
                      </a:r>
                      <a:r>
                        <a:rPr lang="ko-KR" altLang="en-US" sz="2000" b="1" baseline="0" dirty="0" smtClean="0">
                          <a:solidFill>
                            <a:srgbClr val="0000FF"/>
                          </a:solidFill>
                        </a:rPr>
                        <a:t>절감</a:t>
                      </a:r>
                      <a:endParaRPr lang="en-US" altLang="ko-KR" sz="2000" b="1" baseline="0" dirty="0" smtClean="0">
                        <a:solidFill>
                          <a:srgbClr val="0000FF"/>
                        </a:solidFill>
                      </a:endParaRPr>
                    </a:p>
                    <a:p>
                      <a:pPr algn="ctr" latinLnBrk="1"/>
                      <a:endParaRPr lang="en-US" altLang="ko-KR" sz="2000" b="1" baseline="0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342900" indent="-342900" algn="l" latinLnBrk="1">
                        <a:buAutoNum type="arabicPeriod"/>
                      </a:pPr>
                      <a:r>
                        <a:rPr lang="ko-KR" altLang="en-US" sz="1600" b="0" baseline="0" dirty="0" smtClean="0">
                          <a:solidFill>
                            <a:srgbClr val="00CC00"/>
                          </a:solidFill>
                          <a:latin typeface="HY동녘B" pitchFamily="18" charset="-127"/>
                          <a:ea typeface="HY동녘B" pitchFamily="18" charset="-127"/>
                        </a:rPr>
                        <a:t>안정기</a:t>
                      </a:r>
                      <a:r>
                        <a:rPr lang="en-US" altLang="ko-KR" sz="1600" b="0" baseline="0" dirty="0" smtClean="0">
                          <a:solidFill>
                            <a:srgbClr val="00CC00"/>
                          </a:solidFill>
                          <a:latin typeface="HY동녘B" pitchFamily="18" charset="-127"/>
                          <a:ea typeface="HY동녘B" pitchFamily="18" charset="-127"/>
                        </a:rPr>
                        <a:t>(15%)</a:t>
                      </a:r>
                    </a:p>
                    <a:p>
                      <a:pPr marL="0" indent="0" algn="l" latinLnBrk="1">
                        <a:buNone/>
                      </a:pPr>
                      <a:r>
                        <a:rPr lang="en-US" altLang="ko-KR" sz="1600" b="0" baseline="0" dirty="0" smtClean="0">
                          <a:solidFill>
                            <a:srgbClr val="00CC00"/>
                          </a:solidFill>
                          <a:latin typeface="HY동녘B" pitchFamily="18" charset="-127"/>
                          <a:ea typeface="HY동녘B" pitchFamily="18" charset="-127"/>
                        </a:rPr>
                        <a:t>2.  </a:t>
                      </a:r>
                      <a:r>
                        <a:rPr lang="ko-KR" altLang="en-US" sz="1600" b="0" baseline="0" dirty="0" smtClean="0">
                          <a:solidFill>
                            <a:srgbClr val="00CC00"/>
                          </a:solidFill>
                          <a:latin typeface="HY동녘B" pitchFamily="18" charset="-127"/>
                          <a:ea typeface="HY동녘B" pitchFamily="18" charset="-127"/>
                        </a:rPr>
                        <a:t>역  률 </a:t>
                      </a:r>
                      <a:r>
                        <a:rPr lang="en-US" altLang="ko-KR" sz="1600" b="0" baseline="0" dirty="0" smtClean="0">
                          <a:solidFill>
                            <a:srgbClr val="00CC00"/>
                          </a:solidFill>
                          <a:latin typeface="HY동녘B" pitchFamily="18" charset="-127"/>
                          <a:ea typeface="HY동녘B" pitchFamily="18" charset="-127"/>
                        </a:rPr>
                        <a:t>( 5%)</a:t>
                      </a:r>
                    </a:p>
                    <a:p>
                      <a:pPr algn="l" latinLnBrk="1"/>
                      <a:r>
                        <a:rPr lang="en-US" altLang="ko-KR" sz="1700" b="0" baseline="0" dirty="0" smtClean="0">
                          <a:solidFill>
                            <a:srgbClr val="00CC00"/>
                          </a:solidFill>
                          <a:latin typeface="HY동녘B" pitchFamily="18" charset="-127"/>
                          <a:ea typeface="HY동녘B" pitchFamily="18" charset="-127"/>
                        </a:rPr>
                        <a:t> </a:t>
                      </a:r>
                      <a:endParaRPr lang="ko-KR" altLang="en-US" sz="1700" b="0" dirty="0">
                        <a:solidFill>
                          <a:srgbClr val="00CC00"/>
                        </a:solidFill>
                        <a:latin typeface="HY동녘B" pitchFamily="18" charset="-127"/>
                        <a:ea typeface="HY동녘B" pitchFamily="18" charset="-127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800" dirty="0" smtClean="0">
                        <a:solidFill>
                          <a:srgbClr val="0000FF"/>
                        </a:solidFill>
                        <a:latin typeface="+mj-lt"/>
                        <a:ea typeface="HY동녘M" pitchFamily="18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solidFill>
                            <a:srgbClr val="C00000"/>
                          </a:solidFill>
                          <a:latin typeface="+mj-lt"/>
                          <a:ea typeface="HY동녘M" pitchFamily="18" charset="-127"/>
                        </a:rPr>
                        <a:t>예산 절감  </a:t>
                      </a:r>
                      <a:r>
                        <a:rPr lang="en-US" altLang="ko-KR" sz="1800" b="1" dirty="0" smtClean="0">
                          <a:latin typeface="+mj-lt"/>
                        </a:rPr>
                        <a:t>P</a:t>
                      </a:r>
                      <a:r>
                        <a:rPr lang="en-US" altLang="ko-KR" sz="1800" dirty="0" smtClean="0">
                          <a:latin typeface="+mj-lt"/>
                        </a:rPr>
                        <a:t>lan</a:t>
                      </a:r>
                      <a:r>
                        <a:rPr lang="en-US" altLang="ko-KR" sz="1800" baseline="0" dirty="0" smtClean="0">
                          <a:latin typeface="+mj-lt"/>
                        </a:rPr>
                        <a:t>  </a:t>
                      </a:r>
                      <a:r>
                        <a:rPr lang="en-US" altLang="ko-KR" sz="2000" b="1" dirty="0" smtClean="0">
                          <a:solidFill>
                            <a:srgbClr val="0000FF"/>
                          </a:solidFill>
                          <a:latin typeface="+mj-lt"/>
                          <a:ea typeface="HY동녘M" pitchFamily="18" charset="-127"/>
                        </a:rPr>
                        <a:t>B</a:t>
                      </a:r>
                      <a:r>
                        <a:rPr lang="ko-KR" altLang="en-US" sz="1800" dirty="0" smtClean="0">
                          <a:latin typeface="+mj-lt"/>
                        </a:rPr>
                        <a:t> </a:t>
                      </a:r>
                      <a:endParaRPr lang="en-US" altLang="ko-KR" sz="1800" dirty="0" smtClean="0">
                        <a:latin typeface="+mj-lt"/>
                      </a:endParaRPr>
                    </a:p>
                    <a:p>
                      <a:pPr algn="l" latinLnBrk="1"/>
                      <a:r>
                        <a:rPr lang="ko-KR" altLang="en-US" sz="1200" b="1" dirty="0" smtClean="0"/>
                        <a:t> </a:t>
                      </a:r>
                      <a:endParaRPr lang="ko-KR" altLang="en-US" sz="1200" b="1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en-US" altLang="ko-KR" sz="700" b="1" dirty="0" smtClean="0"/>
                    </a:p>
                    <a:p>
                      <a:pPr algn="l" latinLnBrk="1"/>
                      <a:endParaRPr lang="en-US" altLang="ko-KR" sz="1600" b="1" dirty="0" smtClean="0"/>
                    </a:p>
                    <a:p>
                      <a:pPr algn="l" latinLnBrk="1"/>
                      <a:r>
                        <a:rPr lang="ko-KR" altLang="en-US" sz="1600" b="1" dirty="0" smtClean="0"/>
                        <a:t> </a:t>
                      </a:r>
                      <a:r>
                        <a:rPr lang="ko-KR" altLang="en-US" sz="1800" b="1" dirty="0" smtClean="0">
                          <a:latin typeface="HY동녘M" pitchFamily="18" charset="-127"/>
                          <a:ea typeface="HY동녘M" pitchFamily="18" charset="-127"/>
                        </a:rPr>
                        <a:t>안정기</a:t>
                      </a:r>
                      <a:r>
                        <a:rPr lang="en-US" altLang="ko-KR" sz="1800" b="1" dirty="0" smtClean="0">
                          <a:latin typeface="HY동녘M" pitchFamily="18" charset="-127"/>
                          <a:ea typeface="HY동녘M" pitchFamily="18" charset="-127"/>
                        </a:rPr>
                        <a:t>(SMPS)</a:t>
                      </a:r>
                      <a:endParaRPr lang="ko-KR" altLang="en-US" sz="1800" b="1" dirty="0">
                        <a:latin typeface="HY동녘M" pitchFamily="18" charset="-127"/>
                        <a:ea typeface="HY동녘M" pitchFamily="18" charset="-127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800" b="1" dirty="0" smtClean="0">
                        <a:latin typeface="+mj-lt"/>
                      </a:endParaRPr>
                    </a:p>
                    <a:p>
                      <a:pPr algn="ctr" latinLnBrk="1"/>
                      <a:r>
                        <a:rPr lang="en-US" altLang="ko-KR" sz="1800" b="1" dirty="0" smtClean="0">
                          <a:latin typeface="+mj-lt"/>
                        </a:rPr>
                        <a:t>68</a:t>
                      </a:r>
                      <a:r>
                        <a:rPr lang="ko-KR" altLang="en-US" sz="1800" b="1" dirty="0" smtClean="0">
                          <a:latin typeface="+mj-lt"/>
                        </a:rPr>
                        <a:t>억</a:t>
                      </a:r>
                      <a:endParaRPr lang="en-US" altLang="ko-KR" sz="1800" b="1" dirty="0" smtClean="0">
                        <a:latin typeface="+mj-lt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 </a:t>
                      </a:r>
                      <a:endParaRPr lang="ko-KR" altLang="en-US" sz="1800" b="1" dirty="0" smtClean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933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800" dirty="0" smtClean="0">
                        <a:solidFill>
                          <a:srgbClr val="0000FF"/>
                        </a:solidFill>
                        <a:latin typeface="HY동녘M" pitchFamily="18" charset="-127"/>
                        <a:ea typeface="HY동녘M" pitchFamily="18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solidFill>
                            <a:srgbClr val="C00000"/>
                          </a:solidFill>
                          <a:latin typeface="HY동녘M" pitchFamily="18" charset="-127"/>
                          <a:ea typeface="HY동녘M" pitchFamily="18" charset="-127"/>
                        </a:rPr>
                        <a:t>예산 절감  </a:t>
                      </a:r>
                      <a:r>
                        <a:rPr lang="en-US" altLang="ko-KR" sz="1800" b="1" dirty="0" smtClean="0"/>
                        <a:t>P</a:t>
                      </a:r>
                      <a:r>
                        <a:rPr lang="en-US" altLang="ko-KR" sz="1800" dirty="0" smtClean="0"/>
                        <a:t>lan  </a:t>
                      </a:r>
                      <a:r>
                        <a:rPr lang="en-US" altLang="ko-KR" sz="2000" b="1" dirty="0" smtClean="0">
                          <a:solidFill>
                            <a:srgbClr val="0000FF"/>
                          </a:solidFill>
                          <a:latin typeface="+mj-lt"/>
                          <a:ea typeface="HY동녘M" pitchFamily="18" charset="-127"/>
                        </a:rPr>
                        <a:t>C</a:t>
                      </a:r>
                      <a:r>
                        <a:rPr lang="ko-KR" altLang="en-US" sz="1800" dirty="0" smtClean="0"/>
                        <a:t> </a:t>
                      </a:r>
                      <a:endParaRPr lang="en-US" altLang="ko-KR" sz="1800" dirty="0" smtClean="0"/>
                    </a:p>
                    <a:p>
                      <a:pPr algn="l" latinLnBrk="1"/>
                      <a:r>
                        <a:rPr lang="en-US" altLang="ko-KR" sz="1200" b="1" dirty="0" smtClean="0"/>
                        <a:t> </a:t>
                      </a:r>
                      <a:endParaRPr lang="ko-KR" altLang="en-US" sz="1200" b="1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en-US" altLang="ko-KR" sz="1200" b="1" baseline="0" dirty="0" smtClean="0"/>
                    </a:p>
                    <a:p>
                      <a:pPr algn="l" latinLnBrk="1"/>
                      <a:endParaRPr lang="en-US" altLang="ko-KR" sz="700" b="1" baseline="0" dirty="0" smtClean="0"/>
                    </a:p>
                    <a:p>
                      <a:pPr algn="l" latinLnBrk="1"/>
                      <a:r>
                        <a:rPr lang="ko-KR" altLang="en-US" sz="1600" b="1" baseline="0" dirty="0" smtClean="0"/>
                        <a:t> </a:t>
                      </a:r>
                      <a:r>
                        <a:rPr lang="ko-KR" altLang="en-US" sz="1800" b="1" baseline="0" dirty="0" smtClean="0">
                          <a:latin typeface="HY동녘M" pitchFamily="18" charset="-127"/>
                          <a:ea typeface="HY동녘M" pitchFamily="18" charset="-127"/>
                        </a:rPr>
                        <a:t>사후관리</a:t>
                      </a:r>
                      <a:r>
                        <a:rPr lang="en-US" altLang="ko-KR" sz="1800" b="1" baseline="0" dirty="0" smtClean="0">
                          <a:latin typeface="HY동녘M" pitchFamily="18" charset="-127"/>
                          <a:ea typeface="HY동녘M" pitchFamily="18" charset="-127"/>
                        </a:rPr>
                        <a:t>(A/S)</a:t>
                      </a:r>
                      <a:r>
                        <a:rPr lang="ko-KR" altLang="en-US" sz="1800" b="1" baseline="0" dirty="0" smtClean="0">
                          <a:latin typeface="HY동녘M" pitchFamily="18" charset="-127"/>
                          <a:ea typeface="HY동녘M" pitchFamily="18" charset="-127"/>
                        </a:rPr>
                        <a:t> </a:t>
                      </a:r>
                      <a:endParaRPr lang="ko-KR" altLang="en-US" sz="1800" b="1" dirty="0">
                        <a:latin typeface="HY동녘M" pitchFamily="18" charset="-127"/>
                        <a:ea typeface="HY동녘M" pitchFamily="18" charset="-127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800" b="1" dirty="0" smtClean="0">
                        <a:latin typeface="+mj-lt"/>
                      </a:endParaRPr>
                    </a:p>
                    <a:p>
                      <a:pPr algn="ctr" latinLnBrk="1"/>
                      <a:r>
                        <a:rPr lang="en-US" altLang="ko-KR" sz="1800" b="1" dirty="0" smtClean="0">
                          <a:latin typeface="+mj-lt"/>
                        </a:rPr>
                        <a:t>8</a:t>
                      </a:r>
                      <a:r>
                        <a:rPr lang="ko-KR" altLang="en-US" sz="1800" b="1" dirty="0" smtClean="0">
                          <a:latin typeface="+mj-lt"/>
                        </a:rPr>
                        <a:t>억 </a:t>
                      </a:r>
                      <a:r>
                        <a:rPr lang="en-US" altLang="ko-KR" sz="1800" b="1" dirty="0" smtClean="0">
                          <a:latin typeface="+mj-lt"/>
                        </a:rPr>
                        <a:t> </a:t>
                      </a:r>
                      <a:endParaRPr lang="ko-KR" altLang="en-US" sz="1800" b="1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389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800" dirty="0" smtClean="0">
                        <a:solidFill>
                          <a:srgbClr val="0000FF"/>
                        </a:solidFill>
                        <a:latin typeface="HY동녘M" pitchFamily="18" charset="-127"/>
                        <a:ea typeface="HY동녘M" pitchFamily="18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aseline="0" dirty="0" smtClean="0">
                          <a:solidFill>
                            <a:srgbClr val="C00000"/>
                          </a:solidFill>
                          <a:latin typeface="HY동녘M" pitchFamily="18" charset="-127"/>
                          <a:ea typeface="HY동녘M" pitchFamily="18" charset="-127"/>
                        </a:rPr>
                        <a:t>        </a:t>
                      </a:r>
                      <a:r>
                        <a:rPr lang="ko-KR" altLang="en-US" sz="1800" dirty="0" smtClean="0">
                          <a:solidFill>
                            <a:srgbClr val="C00000"/>
                          </a:solidFill>
                          <a:latin typeface="HY동녘M" pitchFamily="18" charset="-127"/>
                          <a:ea typeface="HY동녘M" pitchFamily="18" charset="-127"/>
                        </a:rPr>
                        <a:t>합    계</a:t>
                      </a:r>
                      <a:r>
                        <a:rPr lang="ko-KR" altLang="en-US" sz="1800" dirty="0" smtClean="0"/>
                        <a:t> </a:t>
                      </a:r>
                      <a:endParaRPr lang="en-US" altLang="ko-KR" sz="1800" dirty="0" smtClean="0"/>
                    </a:p>
                    <a:p>
                      <a:pPr algn="l" latinLnBrk="1"/>
                      <a:r>
                        <a:rPr lang="en-US" altLang="ko-KR" sz="1200" b="1" dirty="0" smtClean="0"/>
                        <a:t> </a:t>
                      </a:r>
                      <a:endParaRPr lang="ko-KR" altLang="en-US" sz="1200" b="1" dirty="0"/>
                    </a:p>
                  </a:txBody>
                  <a:tcPr>
                    <a:solidFill>
                      <a:srgbClr val="4EE824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en-US" altLang="ko-KR" sz="1200" b="1" baseline="0" dirty="0" smtClean="0"/>
                    </a:p>
                    <a:p>
                      <a:pPr algn="l" latinLnBrk="1"/>
                      <a:endParaRPr lang="en-US" altLang="ko-KR" sz="700" b="1" baseline="0" dirty="0" smtClean="0"/>
                    </a:p>
                    <a:p>
                      <a:pPr algn="l" latinLnBrk="1"/>
                      <a:r>
                        <a:rPr lang="ko-KR" altLang="en-US" sz="1600" b="1" baseline="0" dirty="0" smtClean="0"/>
                        <a:t>           </a:t>
                      </a:r>
                      <a:r>
                        <a:rPr lang="ko-KR" altLang="en-US" sz="1600" b="1" baseline="0" dirty="0" err="1" smtClean="0"/>
                        <a:t>ㅡ</a:t>
                      </a:r>
                      <a:endParaRPr lang="ko-KR" altLang="en-US" sz="1600" b="1" dirty="0"/>
                    </a:p>
                  </a:txBody>
                  <a:tcPr>
                    <a:solidFill>
                      <a:srgbClr val="4EE824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800" b="1" baseline="0" dirty="0" smtClean="0">
                          <a:solidFill>
                            <a:schemeClr val="dk1"/>
                          </a:solidFill>
                          <a:latin typeface="+mj-lt"/>
                        </a:rPr>
                        <a:t>      </a:t>
                      </a:r>
                      <a:r>
                        <a:rPr lang="en-US" altLang="ko-KR" sz="2000" b="1" dirty="0" smtClean="0">
                          <a:solidFill>
                            <a:srgbClr val="0000FF"/>
                          </a:solidFill>
                          <a:latin typeface="+mj-lt"/>
                        </a:rPr>
                        <a:t>86</a:t>
                      </a:r>
                      <a:r>
                        <a:rPr lang="ko-KR" altLang="en-US" sz="2000" b="1" dirty="0" smtClean="0">
                          <a:solidFill>
                            <a:srgbClr val="0000FF"/>
                          </a:solidFill>
                          <a:latin typeface="+mj-lt"/>
                        </a:rPr>
                        <a:t>억</a:t>
                      </a:r>
                      <a:endParaRPr lang="en-US" altLang="ko-KR" sz="2000" b="1" dirty="0" smtClean="0">
                        <a:solidFill>
                          <a:srgbClr val="0000FF"/>
                        </a:solidFill>
                        <a:latin typeface="+mj-lt"/>
                      </a:endParaRPr>
                    </a:p>
                    <a:p>
                      <a:pPr algn="l" latinLnBrk="1"/>
                      <a:r>
                        <a:rPr lang="en-US" altLang="ko-KR" sz="2000" b="1" dirty="0" smtClean="0">
                          <a:solidFill>
                            <a:srgbClr val="0000FF"/>
                          </a:solidFill>
                          <a:latin typeface="+mj-lt"/>
                        </a:rPr>
                        <a:t> (1</a:t>
                      </a:r>
                      <a:r>
                        <a:rPr lang="ko-KR" altLang="en-US" sz="2000" b="1" dirty="0" smtClean="0">
                          <a:solidFill>
                            <a:srgbClr val="0000FF"/>
                          </a:solidFill>
                          <a:latin typeface="+mj-lt"/>
                        </a:rPr>
                        <a:t>만개 기준</a:t>
                      </a:r>
                      <a:r>
                        <a:rPr lang="en-US" altLang="ko-KR" sz="2000" b="1" dirty="0" smtClean="0">
                          <a:solidFill>
                            <a:srgbClr val="0000FF"/>
                          </a:solidFill>
                          <a:latin typeface="+mj-lt"/>
                        </a:rPr>
                        <a:t>)</a:t>
                      </a:r>
                      <a:r>
                        <a:rPr lang="ko-KR" altLang="en-US" sz="2000" b="1" dirty="0" smtClean="0">
                          <a:solidFill>
                            <a:srgbClr val="0000FF"/>
                          </a:solidFill>
                          <a:latin typeface="+mj-lt"/>
                        </a:rPr>
                        <a:t> </a:t>
                      </a:r>
                      <a:r>
                        <a:rPr lang="en-US" altLang="ko-KR" sz="2000" b="1" dirty="0" smtClean="0">
                          <a:solidFill>
                            <a:srgbClr val="0000FF"/>
                          </a:solidFill>
                          <a:latin typeface="+mj-lt"/>
                        </a:rPr>
                        <a:t> </a:t>
                      </a:r>
                      <a:endParaRPr lang="ko-KR" altLang="en-US" sz="2000" b="1" dirty="0">
                        <a:solidFill>
                          <a:srgbClr val="0000FF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4EE82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모서리가 둥근 직사각형 11"/>
          <p:cNvSpPr/>
          <p:nvPr/>
        </p:nvSpPr>
        <p:spPr>
          <a:xfrm>
            <a:off x="785639" y="5714225"/>
            <a:ext cx="7674794" cy="827038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74779" y="5827244"/>
            <a:ext cx="798761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       </a:t>
            </a:r>
            <a:r>
              <a:rPr lang="ko-KR" altLang="en-US" sz="2500" b="1" dirty="0" smtClean="0">
                <a:solidFill>
                  <a:srgbClr val="0000FF"/>
                </a:solidFill>
                <a:latin typeface="HY목판L" pitchFamily="18" charset="-127"/>
                <a:ea typeface="HY목판L" pitchFamily="18" charset="-127"/>
              </a:rPr>
              <a:t>마을 가꾸기 사업</a:t>
            </a:r>
            <a:r>
              <a:rPr lang="en-US" altLang="ko-KR" sz="2500" b="1" dirty="0" smtClean="0">
                <a:solidFill>
                  <a:srgbClr val="0000FF"/>
                </a:solidFill>
                <a:latin typeface="HY목판L" pitchFamily="18" charset="-127"/>
                <a:ea typeface="HY목판L" pitchFamily="18" charset="-127"/>
              </a:rPr>
              <a:t> </a:t>
            </a:r>
            <a:r>
              <a:rPr lang="en-US" altLang="ko-KR" sz="2100" b="1" kern="0" dirty="0" smtClean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 </a:t>
            </a:r>
            <a:r>
              <a:rPr lang="ko-KR" altLang="en-US" sz="2100" b="1" kern="0" dirty="0" smtClean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소규모 숙원 사업  </a:t>
            </a:r>
            <a:r>
              <a:rPr lang="en-US" altLang="ko-KR" sz="2100" b="1" kern="0" dirty="0" smtClean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100</a:t>
            </a:r>
            <a:r>
              <a:rPr lang="ko-KR" altLang="en-US" sz="2100" b="1" kern="0" dirty="0" smtClean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건 </a:t>
            </a:r>
            <a:r>
              <a:rPr lang="en-US" altLang="ko-KR" sz="2100" b="1" kern="0" dirty="0" smtClean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r>
              <a:rPr lang="en-US" altLang="ko-KR" sz="2100" b="1" kern="0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400" b="1" kern="0" dirty="0" smtClean="0">
                <a:solidFill>
                  <a:srgbClr val="0000FF"/>
                </a:solidFill>
                <a:latin typeface="HY목판L" pitchFamily="18" charset="-127"/>
                <a:ea typeface="HY목판L" pitchFamily="18" charset="-127"/>
              </a:rPr>
              <a:t>지원 가능</a:t>
            </a:r>
            <a:endParaRPr lang="en-US" altLang="ko-KR" sz="2400" b="1" kern="0" dirty="0" smtClean="0">
              <a:solidFill>
                <a:srgbClr val="0000FF"/>
              </a:solidFill>
              <a:latin typeface="HY목판L" pitchFamily="18" charset="-127"/>
              <a:ea typeface="HY목판L" pitchFamily="18" charset="-127"/>
            </a:endParaRPr>
          </a:p>
          <a:p>
            <a:endParaRPr lang="ko-KR" altLang="en-US" sz="2000" b="1" dirty="0">
              <a:solidFill>
                <a:srgbClr val="F0F379"/>
              </a:solidFill>
            </a:endParaRPr>
          </a:p>
        </p:txBody>
      </p:sp>
      <p:sp>
        <p:nvSpPr>
          <p:cNvPr id="16" name="순서도: 연결자 15"/>
          <p:cNvSpPr/>
          <p:nvPr/>
        </p:nvSpPr>
        <p:spPr>
          <a:xfrm>
            <a:off x="855967" y="5966755"/>
            <a:ext cx="216024" cy="216024"/>
          </a:xfrm>
          <a:prstGeom prst="flowChartConnector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0000FF"/>
              </a:solidFill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8748464" y="6364499"/>
            <a:ext cx="335816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8748464" y="6365853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26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9250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73" y="2097881"/>
            <a:ext cx="3204356" cy="447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097881"/>
            <a:ext cx="3456384" cy="4332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모서리가 둥근 직사각형 9"/>
          <p:cNvSpPr/>
          <p:nvPr/>
        </p:nvSpPr>
        <p:spPr>
          <a:xfrm>
            <a:off x="988232" y="1390063"/>
            <a:ext cx="2952328" cy="537605"/>
          </a:xfrm>
          <a:prstGeom prst="round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5040052" y="1390063"/>
            <a:ext cx="2952328" cy="537605"/>
          </a:xfrm>
          <a:prstGeom prst="round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503545" y="420686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국 내 인 증 서</a:t>
            </a:r>
            <a:endParaRPr lang="en-US" altLang="ko-KR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88232" y="1474199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FFFF00"/>
                </a:solidFill>
              </a:rPr>
              <a:t>KS </a:t>
            </a:r>
            <a:r>
              <a:rPr lang="ko-KR" altLang="en-US" b="1" dirty="0" smtClean="0">
                <a:solidFill>
                  <a:srgbClr val="FFFF00"/>
                </a:solidFill>
              </a:rPr>
              <a:t>인증서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40052" y="1474199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rgbClr val="FFFF00"/>
                </a:solidFill>
              </a:rPr>
              <a:t>고효율 인증서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8748464" y="6364499"/>
            <a:ext cx="335816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8748464" y="6365853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27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6829567"/>
      </p:ext>
    </p:extLst>
  </p:cSld>
  <p:clrMapOvr>
    <a:masterClrMapping/>
  </p:clrMapOvr>
  <p:transition spd="slow">
    <p:cover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611560" y="1561851"/>
            <a:ext cx="2160240" cy="537605"/>
          </a:xfrm>
          <a:prstGeom prst="round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11560" y="1645987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FFFF00"/>
                </a:solidFill>
              </a:rPr>
              <a:t>CE</a:t>
            </a:r>
            <a:r>
              <a:rPr lang="ko-KR" altLang="en-US" b="1" dirty="0" smtClean="0">
                <a:solidFill>
                  <a:srgbClr val="FFFF00"/>
                </a:solidFill>
              </a:rPr>
              <a:t> 인증서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48879"/>
            <a:ext cx="2448272" cy="4081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248879"/>
            <a:ext cx="2448272" cy="404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269718"/>
            <a:ext cx="2448272" cy="3888432"/>
          </a:xfrm>
          <a:prstGeom prst="rect">
            <a:avLst/>
          </a:prstGeom>
          <a:solidFill>
            <a:srgbClr val="66CCFF"/>
          </a:solidFill>
          <a:ln w="38100">
            <a:solidFill>
              <a:srgbClr val="3333FF"/>
            </a:solidFill>
          </a:ln>
        </p:spPr>
      </p:pic>
      <p:sp>
        <p:nvSpPr>
          <p:cNvPr id="15" name="모서리가 둥근 직사각형 14"/>
          <p:cNvSpPr/>
          <p:nvPr/>
        </p:nvSpPr>
        <p:spPr>
          <a:xfrm>
            <a:off x="3419872" y="1561851"/>
            <a:ext cx="2160240" cy="537605"/>
          </a:xfrm>
          <a:prstGeom prst="round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419872" y="1645987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FFFF00"/>
                </a:solidFill>
              </a:rPr>
              <a:t>PSE</a:t>
            </a:r>
            <a:r>
              <a:rPr lang="ko-KR" altLang="en-US" b="1" dirty="0" smtClean="0">
                <a:solidFill>
                  <a:srgbClr val="FFFF00"/>
                </a:solidFill>
              </a:rPr>
              <a:t> 인증서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6372200" y="1561851"/>
            <a:ext cx="2160240" cy="537605"/>
          </a:xfrm>
          <a:prstGeom prst="round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372200" y="1645987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FFFF00"/>
                </a:solidFill>
              </a:rPr>
              <a:t>UL</a:t>
            </a:r>
            <a:r>
              <a:rPr lang="ko-KR" altLang="en-US" b="1" dirty="0" smtClean="0">
                <a:solidFill>
                  <a:srgbClr val="FFFF00"/>
                </a:solidFill>
              </a:rPr>
              <a:t> 인증서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03545" y="420686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해 외 인 증 서</a:t>
            </a:r>
            <a:endParaRPr lang="en-US" altLang="ko-KR" sz="3600" b="1" dirty="0"/>
          </a:p>
        </p:txBody>
      </p:sp>
      <p:sp>
        <p:nvSpPr>
          <p:cNvPr id="22" name="모서리가 둥근 직사각형 21"/>
          <p:cNvSpPr/>
          <p:nvPr/>
        </p:nvSpPr>
        <p:spPr>
          <a:xfrm>
            <a:off x="8748464" y="6364499"/>
            <a:ext cx="335816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748464" y="6365853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28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6829567"/>
      </p:ext>
    </p:extLst>
  </p:cSld>
  <p:clrMapOvr>
    <a:masterClrMapping/>
  </p:clrMapOvr>
  <p:transition spd="slow">
    <p:cover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Picture 2" descr="E:\LED\5만시간 인증서\5만시간 인증서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172425"/>
            <a:ext cx="2520280" cy="4127564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196875"/>
            <a:ext cx="2448272" cy="410311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직사각형 9"/>
          <p:cNvSpPr/>
          <p:nvPr/>
        </p:nvSpPr>
        <p:spPr>
          <a:xfrm>
            <a:off x="503545" y="404664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해 외 인 증 서</a:t>
            </a:r>
            <a:endParaRPr lang="en-US" altLang="ko-KR" sz="3600" b="1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025556" y="1399394"/>
            <a:ext cx="2952328" cy="537605"/>
          </a:xfrm>
          <a:prstGeom prst="round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025556" y="148353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rgbClr val="FFFF00"/>
                </a:solidFill>
              </a:rPr>
              <a:t>세계최초 </a:t>
            </a:r>
            <a:r>
              <a:rPr lang="en-US" altLang="ko-KR" b="1" dirty="0" smtClean="0">
                <a:solidFill>
                  <a:srgbClr val="FFFF00"/>
                </a:solidFill>
              </a:rPr>
              <a:t>(NOM)</a:t>
            </a:r>
            <a:r>
              <a:rPr lang="ko-KR" altLang="en-US" b="1" dirty="0" smtClean="0">
                <a:solidFill>
                  <a:srgbClr val="FFFF00"/>
                </a:solidFill>
              </a:rPr>
              <a:t> </a:t>
            </a:r>
            <a:r>
              <a:rPr lang="en-US" altLang="ko-KR" b="1" dirty="0" smtClean="0">
                <a:solidFill>
                  <a:srgbClr val="FFFF00"/>
                </a:solidFill>
              </a:rPr>
              <a:t>5</a:t>
            </a:r>
            <a:r>
              <a:rPr lang="ko-KR" altLang="en-US" b="1" dirty="0" smtClean="0">
                <a:solidFill>
                  <a:srgbClr val="FFFF00"/>
                </a:solidFill>
              </a:rPr>
              <a:t>만시간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004048" y="1399394"/>
            <a:ext cx="2952328" cy="537605"/>
          </a:xfrm>
          <a:prstGeom prst="round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004048" y="148353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FFFF00"/>
                </a:solidFill>
              </a:rPr>
              <a:t>GST </a:t>
            </a:r>
            <a:r>
              <a:rPr lang="ko-KR" altLang="en-US" b="1" dirty="0" smtClean="0">
                <a:solidFill>
                  <a:srgbClr val="FFFF00"/>
                </a:solidFill>
              </a:rPr>
              <a:t>환경 인증서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8748464" y="6364499"/>
            <a:ext cx="335816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8748464" y="6365853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29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6829567"/>
      </p:ext>
    </p:extLst>
  </p:cSld>
  <p:clrMapOvr>
    <a:masterClrMapping/>
  </p:clrMapOvr>
  <p:transition spd="slow">
    <p:cover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3717029" y="330016"/>
            <a:ext cx="1709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Contents</a:t>
            </a:r>
            <a:endParaRPr lang="ko-KR" altLang="en-US" sz="2400" dirty="0"/>
          </a:p>
        </p:txBody>
      </p:sp>
      <p:grpSp>
        <p:nvGrpSpPr>
          <p:cNvPr id="8" name="Group 11"/>
          <p:cNvGrpSpPr>
            <a:grpSpLocks/>
          </p:cNvGrpSpPr>
          <p:nvPr/>
        </p:nvGrpSpPr>
        <p:grpSpPr bwMode="auto">
          <a:xfrm>
            <a:off x="1871775" y="985643"/>
            <a:ext cx="5400444" cy="678023"/>
            <a:chOff x="1296" y="1200"/>
            <a:chExt cx="2928" cy="432"/>
          </a:xfrm>
        </p:grpSpPr>
        <p:sp>
          <p:nvSpPr>
            <p:cNvPr id="9" name="AutoShape 12"/>
            <p:cNvSpPr>
              <a:spLocks noChangeArrowheads="1"/>
            </p:cNvSpPr>
            <p:nvPr/>
          </p:nvSpPr>
          <p:spPr bwMode="gray">
            <a:xfrm>
              <a:off x="1510" y="1229"/>
              <a:ext cx="2714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9F5D5"/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 dirty="0"/>
            </a:p>
          </p:txBody>
        </p:sp>
        <p:sp>
          <p:nvSpPr>
            <p:cNvPr id="10" name="Text Box 13"/>
            <p:cNvSpPr txBox="1">
              <a:spLocks noChangeArrowheads="1"/>
            </p:cNvSpPr>
            <p:nvPr/>
          </p:nvSpPr>
          <p:spPr bwMode="gray">
            <a:xfrm>
              <a:off x="1776" y="1248"/>
              <a:ext cx="2160" cy="2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 latinLnBrk="0">
                <a:spcBef>
                  <a:spcPct val="0"/>
                </a:spcBef>
                <a:buFontTx/>
                <a:buNone/>
              </a:pPr>
              <a:r>
                <a:rPr kumimoji="0" lang="en-US" altLang="ko-KR" sz="2400" b="1" dirty="0" smtClean="0">
                  <a:solidFill>
                    <a:srgbClr val="000000"/>
                  </a:solidFill>
                  <a:latin typeface="Arial" charset="0"/>
                </a:rPr>
                <a:t>4</a:t>
              </a:r>
              <a:r>
                <a:rPr kumimoji="0" lang="ko-KR" altLang="en-US" sz="2400" b="1" dirty="0" smtClean="0">
                  <a:solidFill>
                    <a:srgbClr val="000000"/>
                  </a:solidFill>
                  <a:latin typeface="Arial" charset="0"/>
                </a:rPr>
                <a:t>차 산업혁명의 기술     </a:t>
              </a:r>
              <a:endParaRPr kumimoji="0" lang="en-US" altLang="ko-KR" sz="1200" b="1" dirty="0">
                <a:solidFill>
                  <a:srgbClr val="000000"/>
                </a:solidFill>
                <a:latin typeface="Arial" charset="0"/>
              </a:endParaRPr>
            </a:p>
          </p:txBody>
        </p:sp>
        <p:grpSp>
          <p:nvGrpSpPr>
            <p:cNvPr id="11" name="Group 14"/>
            <p:cNvGrpSpPr>
              <a:grpSpLocks/>
            </p:cNvGrpSpPr>
            <p:nvPr/>
          </p:nvGrpSpPr>
          <p:grpSpPr bwMode="auto">
            <a:xfrm>
              <a:off x="1296" y="1200"/>
              <a:ext cx="528" cy="432"/>
              <a:chOff x="1296" y="1200"/>
              <a:chExt cx="528" cy="432"/>
            </a:xfrm>
          </p:grpSpPr>
          <p:sp>
            <p:nvSpPr>
              <p:cNvPr id="13" name="Oval 15"/>
              <p:cNvSpPr>
                <a:spLocks noChangeArrowheads="1"/>
              </p:cNvSpPr>
              <p:nvPr/>
            </p:nvSpPr>
            <p:spPr bwMode="gray">
              <a:xfrm rot="1758052">
                <a:off x="1310" y="1215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 dirty="0"/>
              </a:p>
            </p:txBody>
          </p:sp>
          <p:sp>
            <p:nvSpPr>
              <p:cNvPr id="14" name="Oval 16"/>
              <p:cNvSpPr>
                <a:spLocks noChangeArrowheads="1"/>
              </p:cNvSpPr>
              <p:nvPr/>
            </p:nvSpPr>
            <p:spPr bwMode="gray">
              <a:xfrm rot="1758052">
                <a:off x="1296" y="120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4D3817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 dirty="0"/>
              </a:p>
            </p:txBody>
          </p:sp>
          <p:pic>
            <p:nvPicPr>
              <p:cNvPr id="15" name="Picture 17" descr="Picture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4" y="1224"/>
                <a:ext cx="239" cy="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2" name="Text Box 18"/>
            <p:cNvSpPr txBox="1">
              <a:spLocks noChangeArrowheads="1"/>
            </p:cNvSpPr>
            <p:nvPr/>
          </p:nvSpPr>
          <p:spPr bwMode="gray">
            <a:xfrm>
              <a:off x="1440" y="1218"/>
              <a:ext cx="258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 latinLnBrk="0">
                <a:spcBef>
                  <a:spcPct val="0"/>
                </a:spcBef>
                <a:buFontTx/>
                <a:buNone/>
              </a:pPr>
              <a:r>
                <a:rPr kumimoji="0" lang="en-US" altLang="ko-KR" b="1" dirty="0">
                  <a:solidFill>
                    <a:srgbClr val="FFFFFF"/>
                  </a:solidFill>
                  <a:latin typeface="Arial" charset="0"/>
                </a:rPr>
                <a:t>1</a:t>
              </a:r>
            </a:p>
          </p:txBody>
        </p:sp>
      </p:grpSp>
      <p:grpSp>
        <p:nvGrpSpPr>
          <p:cNvPr id="25" name="Group 11"/>
          <p:cNvGrpSpPr>
            <a:grpSpLocks/>
          </p:cNvGrpSpPr>
          <p:nvPr/>
        </p:nvGrpSpPr>
        <p:grpSpPr bwMode="auto">
          <a:xfrm>
            <a:off x="1865548" y="2593679"/>
            <a:ext cx="6234399" cy="678023"/>
            <a:chOff x="1296" y="1200"/>
            <a:chExt cx="2962" cy="432"/>
          </a:xfrm>
        </p:grpSpPr>
        <p:sp>
          <p:nvSpPr>
            <p:cNvPr id="26" name="AutoShape 12"/>
            <p:cNvSpPr>
              <a:spLocks noChangeArrowheads="1"/>
            </p:cNvSpPr>
            <p:nvPr/>
          </p:nvSpPr>
          <p:spPr bwMode="gray">
            <a:xfrm>
              <a:off x="1510" y="1229"/>
              <a:ext cx="2714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9F5D5"/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 dirty="0"/>
            </a:p>
          </p:txBody>
        </p:sp>
        <p:sp>
          <p:nvSpPr>
            <p:cNvPr id="27" name="Text Box 13"/>
            <p:cNvSpPr txBox="1">
              <a:spLocks noChangeArrowheads="1"/>
            </p:cNvSpPr>
            <p:nvPr/>
          </p:nvSpPr>
          <p:spPr bwMode="gray">
            <a:xfrm>
              <a:off x="1776" y="1248"/>
              <a:ext cx="2482" cy="2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latinLnBrk="0">
                <a:spcBef>
                  <a:spcPct val="0"/>
                </a:spcBef>
                <a:buFontTx/>
                <a:buNone/>
              </a:pPr>
              <a:r>
                <a:rPr kumimoji="0" lang="ko-KR" altLang="en-US" sz="2400" b="1" dirty="0" smtClean="0">
                  <a:solidFill>
                    <a:srgbClr val="0000FF"/>
                  </a:solidFill>
                  <a:latin typeface="Arial" charset="0"/>
                </a:rPr>
                <a:t>가평군</a:t>
              </a:r>
              <a:r>
                <a:rPr kumimoji="0" lang="ko-KR" altLang="en-US" sz="2400" b="1" dirty="0" smtClean="0">
                  <a:solidFill>
                    <a:srgbClr val="000000"/>
                  </a:solidFill>
                  <a:latin typeface="Arial" charset="0"/>
                </a:rPr>
                <a:t> </a:t>
              </a:r>
              <a:r>
                <a:rPr kumimoji="0" lang="en-US" altLang="ko-KR" sz="2400" b="1" dirty="0" smtClean="0">
                  <a:solidFill>
                    <a:srgbClr val="000000"/>
                  </a:solidFill>
                  <a:latin typeface="Arial" charset="0"/>
                </a:rPr>
                <a:t>, </a:t>
              </a:r>
              <a:r>
                <a:rPr kumimoji="0" lang="en-US" altLang="ko-KR" sz="2400" b="1" dirty="0" smtClean="0">
                  <a:solidFill>
                    <a:srgbClr val="FF0000"/>
                  </a:solidFill>
                  <a:latin typeface="Arial" charset="0"/>
                </a:rPr>
                <a:t>NOW  </a:t>
              </a:r>
              <a:r>
                <a:rPr kumimoji="0" lang="ko-KR" altLang="en-US" sz="1800" b="1" dirty="0" smtClean="0">
                  <a:latin typeface="Arial" charset="0"/>
                </a:rPr>
                <a:t>지속 가능한  스마트 그린시티 </a:t>
              </a:r>
              <a:endParaRPr kumimoji="0" lang="en-US" altLang="ko-KR" sz="1800" b="1" dirty="0">
                <a:latin typeface="Arial" charset="0"/>
              </a:endParaRPr>
            </a:p>
          </p:txBody>
        </p:sp>
        <p:grpSp>
          <p:nvGrpSpPr>
            <p:cNvPr id="28" name="Group 14"/>
            <p:cNvGrpSpPr>
              <a:grpSpLocks/>
            </p:cNvGrpSpPr>
            <p:nvPr/>
          </p:nvGrpSpPr>
          <p:grpSpPr bwMode="auto">
            <a:xfrm>
              <a:off x="1296" y="1200"/>
              <a:ext cx="528" cy="432"/>
              <a:chOff x="1296" y="1200"/>
              <a:chExt cx="528" cy="432"/>
            </a:xfrm>
          </p:grpSpPr>
          <p:sp>
            <p:nvSpPr>
              <p:cNvPr id="30" name="Oval 15"/>
              <p:cNvSpPr>
                <a:spLocks noChangeArrowheads="1"/>
              </p:cNvSpPr>
              <p:nvPr/>
            </p:nvSpPr>
            <p:spPr bwMode="gray">
              <a:xfrm rot="1758052">
                <a:off x="1310" y="1215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1" name="Oval 16"/>
              <p:cNvSpPr>
                <a:spLocks noChangeArrowheads="1"/>
              </p:cNvSpPr>
              <p:nvPr/>
            </p:nvSpPr>
            <p:spPr bwMode="gray">
              <a:xfrm rot="1758052">
                <a:off x="1296" y="120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4D3817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pic>
            <p:nvPicPr>
              <p:cNvPr id="32" name="Picture 17" descr="Picture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4" y="1224"/>
                <a:ext cx="239" cy="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9" name="Text Box 18"/>
            <p:cNvSpPr txBox="1">
              <a:spLocks noChangeArrowheads="1"/>
            </p:cNvSpPr>
            <p:nvPr/>
          </p:nvSpPr>
          <p:spPr bwMode="gray">
            <a:xfrm>
              <a:off x="1457" y="1218"/>
              <a:ext cx="224" cy="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 latinLnBrk="0">
                <a:spcBef>
                  <a:spcPct val="0"/>
                </a:spcBef>
                <a:buFontTx/>
                <a:buNone/>
              </a:pPr>
              <a:r>
                <a:rPr kumimoji="0" lang="en-US" altLang="ko-KR" b="1" dirty="0">
                  <a:solidFill>
                    <a:srgbClr val="FFFFFF"/>
                  </a:solidFill>
                  <a:latin typeface="Arial" charset="0"/>
                </a:rPr>
                <a:t>3</a:t>
              </a:r>
            </a:p>
          </p:txBody>
        </p:sp>
      </p:grpSp>
      <p:grpSp>
        <p:nvGrpSpPr>
          <p:cNvPr id="34" name="Group 11"/>
          <p:cNvGrpSpPr>
            <a:grpSpLocks/>
          </p:cNvGrpSpPr>
          <p:nvPr/>
        </p:nvGrpSpPr>
        <p:grpSpPr bwMode="auto">
          <a:xfrm>
            <a:off x="1870535" y="3399249"/>
            <a:ext cx="5400445" cy="678023"/>
            <a:chOff x="1296" y="1200"/>
            <a:chExt cx="2928" cy="432"/>
          </a:xfrm>
        </p:grpSpPr>
        <p:sp>
          <p:nvSpPr>
            <p:cNvPr id="35" name="AutoShape 12"/>
            <p:cNvSpPr>
              <a:spLocks noChangeArrowheads="1"/>
            </p:cNvSpPr>
            <p:nvPr/>
          </p:nvSpPr>
          <p:spPr bwMode="gray">
            <a:xfrm>
              <a:off x="1510" y="1229"/>
              <a:ext cx="2714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9F5D5"/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6" name="Text Box 13"/>
            <p:cNvSpPr txBox="1">
              <a:spLocks noChangeArrowheads="1"/>
            </p:cNvSpPr>
            <p:nvPr/>
          </p:nvSpPr>
          <p:spPr bwMode="gray">
            <a:xfrm>
              <a:off x="1776" y="1260"/>
              <a:ext cx="2160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buNone/>
              </a:pPr>
              <a:r>
                <a:rPr lang="en-US" altLang="ko-KR" sz="2200" b="1" dirty="0">
                  <a:latin typeface="+mn-ea"/>
                  <a:ea typeface="+mn-ea"/>
                </a:rPr>
                <a:t>Catalogue</a:t>
              </a:r>
            </a:p>
          </p:txBody>
        </p:sp>
        <p:grpSp>
          <p:nvGrpSpPr>
            <p:cNvPr id="37" name="Group 14"/>
            <p:cNvGrpSpPr>
              <a:grpSpLocks/>
            </p:cNvGrpSpPr>
            <p:nvPr/>
          </p:nvGrpSpPr>
          <p:grpSpPr bwMode="auto">
            <a:xfrm>
              <a:off x="1296" y="1200"/>
              <a:ext cx="528" cy="432"/>
              <a:chOff x="1296" y="1200"/>
              <a:chExt cx="528" cy="432"/>
            </a:xfrm>
          </p:grpSpPr>
          <p:sp>
            <p:nvSpPr>
              <p:cNvPr id="39" name="Oval 15"/>
              <p:cNvSpPr>
                <a:spLocks noChangeArrowheads="1"/>
              </p:cNvSpPr>
              <p:nvPr/>
            </p:nvSpPr>
            <p:spPr bwMode="gray">
              <a:xfrm rot="1758052">
                <a:off x="1310" y="1215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40" name="Oval 16"/>
              <p:cNvSpPr>
                <a:spLocks noChangeArrowheads="1"/>
              </p:cNvSpPr>
              <p:nvPr/>
            </p:nvSpPr>
            <p:spPr bwMode="gray">
              <a:xfrm rot="1758052">
                <a:off x="1296" y="120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4D3817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pic>
            <p:nvPicPr>
              <p:cNvPr id="41" name="Picture 17" descr="Picture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4" y="1224"/>
                <a:ext cx="239" cy="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8" name="Text Box 18"/>
            <p:cNvSpPr txBox="1">
              <a:spLocks noChangeArrowheads="1"/>
            </p:cNvSpPr>
            <p:nvPr/>
          </p:nvSpPr>
          <p:spPr bwMode="gray">
            <a:xfrm>
              <a:off x="1457" y="1218"/>
              <a:ext cx="224" cy="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 latinLnBrk="0">
                <a:spcBef>
                  <a:spcPct val="0"/>
                </a:spcBef>
                <a:buFontTx/>
                <a:buNone/>
              </a:pPr>
              <a:r>
                <a:rPr kumimoji="0" lang="en-US" altLang="ko-KR" b="1" dirty="0">
                  <a:solidFill>
                    <a:srgbClr val="FFFFFF"/>
                  </a:solidFill>
                  <a:latin typeface="Arial" charset="0"/>
                </a:rPr>
                <a:t>4</a:t>
              </a:r>
            </a:p>
          </p:txBody>
        </p:sp>
      </p:grpSp>
      <p:grpSp>
        <p:nvGrpSpPr>
          <p:cNvPr id="42" name="Group 11"/>
          <p:cNvGrpSpPr>
            <a:grpSpLocks/>
          </p:cNvGrpSpPr>
          <p:nvPr/>
        </p:nvGrpSpPr>
        <p:grpSpPr bwMode="auto">
          <a:xfrm>
            <a:off x="1864308" y="4176826"/>
            <a:ext cx="5400445" cy="678023"/>
            <a:chOff x="1296" y="1200"/>
            <a:chExt cx="2928" cy="432"/>
          </a:xfrm>
        </p:grpSpPr>
        <p:sp>
          <p:nvSpPr>
            <p:cNvPr id="43" name="AutoShape 12"/>
            <p:cNvSpPr>
              <a:spLocks noChangeArrowheads="1"/>
            </p:cNvSpPr>
            <p:nvPr/>
          </p:nvSpPr>
          <p:spPr bwMode="gray">
            <a:xfrm>
              <a:off x="1510" y="1229"/>
              <a:ext cx="2714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9F5D5"/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4" name="Text Box 13"/>
            <p:cNvSpPr txBox="1">
              <a:spLocks noChangeArrowheads="1"/>
            </p:cNvSpPr>
            <p:nvPr/>
          </p:nvSpPr>
          <p:spPr bwMode="gray">
            <a:xfrm>
              <a:off x="1776" y="1248"/>
              <a:ext cx="2160" cy="2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 latinLnBrk="0">
                <a:spcBef>
                  <a:spcPct val="0"/>
                </a:spcBef>
                <a:buFontTx/>
                <a:buNone/>
              </a:pPr>
              <a:r>
                <a:rPr kumimoji="0" lang="en-US" altLang="ko-KR" sz="2400" b="1" dirty="0" smtClean="0">
                  <a:solidFill>
                    <a:srgbClr val="FF0000"/>
                  </a:solidFill>
                  <a:latin typeface="Arial" charset="0"/>
                </a:rPr>
                <a:t>AC LED </a:t>
              </a:r>
              <a:r>
                <a:rPr kumimoji="0" lang="ko-KR" altLang="en-US" sz="2400" b="1" dirty="0" smtClean="0">
                  <a:latin typeface="Arial" charset="0"/>
                </a:rPr>
                <a:t>기술과 품질</a:t>
              </a:r>
              <a:r>
                <a:rPr kumimoji="0" lang="en-US" altLang="ko-KR" sz="1800" b="1" dirty="0" smtClean="0">
                  <a:latin typeface="Arial" charset="0"/>
                </a:rPr>
                <a:t>(</a:t>
              </a:r>
              <a:r>
                <a:rPr kumimoji="0" lang="ko-KR" altLang="en-US" sz="1800" b="1" dirty="0" smtClean="0">
                  <a:latin typeface="Arial" charset="0"/>
                </a:rPr>
                <a:t>인증서</a:t>
              </a:r>
              <a:r>
                <a:rPr kumimoji="0" lang="en-US" altLang="ko-KR" sz="1800" b="1" dirty="0" smtClean="0">
                  <a:latin typeface="Arial" charset="0"/>
                </a:rPr>
                <a:t>)</a:t>
              </a:r>
              <a:endParaRPr kumimoji="0" lang="en-US" altLang="ko-KR" sz="1800" b="1" dirty="0">
                <a:latin typeface="Arial" charset="0"/>
              </a:endParaRPr>
            </a:p>
          </p:txBody>
        </p:sp>
        <p:grpSp>
          <p:nvGrpSpPr>
            <p:cNvPr id="45" name="Group 14"/>
            <p:cNvGrpSpPr>
              <a:grpSpLocks/>
            </p:cNvGrpSpPr>
            <p:nvPr/>
          </p:nvGrpSpPr>
          <p:grpSpPr bwMode="auto">
            <a:xfrm>
              <a:off x="1296" y="1200"/>
              <a:ext cx="528" cy="432"/>
              <a:chOff x="1296" y="1200"/>
              <a:chExt cx="528" cy="432"/>
            </a:xfrm>
          </p:grpSpPr>
          <p:sp>
            <p:nvSpPr>
              <p:cNvPr id="47" name="Oval 15"/>
              <p:cNvSpPr>
                <a:spLocks noChangeArrowheads="1"/>
              </p:cNvSpPr>
              <p:nvPr/>
            </p:nvSpPr>
            <p:spPr bwMode="gray">
              <a:xfrm rot="1758052">
                <a:off x="1310" y="1215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48" name="Oval 16"/>
              <p:cNvSpPr>
                <a:spLocks noChangeArrowheads="1"/>
              </p:cNvSpPr>
              <p:nvPr/>
            </p:nvSpPr>
            <p:spPr bwMode="gray">
              <a:xfrm rot="1758052">
                <a:off x="1296" y="120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4D3817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pic>
            <p:nvPicPr>
              <p:cNvPr id="49" name="Picture 17" descr="Picture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4" y="1224"/>
                <a:ext cx="239" cy="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6" name="Text Box 18"/>
            <p:cNvSpPr txBox="1">
              <a:spLocks noChangeArrowheads="1"/>
            </p:cNvSpPr>
            <p:nvPr/>
          </p:nvSpPr>
          <p:spPr bwMode="gray">
            <a:xfrm>
              <a:off x="1457" y="1218"/>
              <a:ext cx="224" cy="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 latinLnBrk="0">
                <a:spcBef>
                  <a:spcPct val="0"/>
                </a:spcBef>
                <a:buFontTx/>
                <a:buNone/>
              </a:pPr>
              <a:r>
                <a:rPr kumimoji="0" lang="en-US" altLang="ko-KR" b="1" dirty="0">
                  <a:solidFill>
                    <a:srgbClr val="FFFFFF"/>
                  </a:solidFill>
                  <a:latin typeface="Arial" charset="0"/>
                </a:rPr>
                <a:t>5</a:t>
              </a:r>
            </a:p>
          </p:txBody>
        </p:sp>
      </p:grpSp>
      <p:grpSp>
        <p:nvGrpSpPr>
          <p:cNvPr id="50" name="Group 11"/>
          <p:cNvGrpSpPr>
            <a:grpSpLocks/>
          </p:cNvGrpSpPr>
          <p:nvPr/>
        </p:nvGrpSpPr>
        <p:grpSpPr bwMode="auto">
          <a:xfrm>
            <a:off x="1876743" y="4963734"/>
            <a:ext cx="5400445" cy="678023"/>
            <a:chOff x="1296" y="1200"/>
            <a:chExt cx="2928" cy="432"/>
          </a:xfrm>
        </p:grpSpPr>
        <p:sp>
          <p:nvSpPr>
            <p:cNvPr id="51" name="AutoShape 12"/>
            <p:cNvSpPr>
              <a:spLocks noChangeArrowheads="1"/>
            </p:cNvSpPr>
            <p:nvPr/>
          </p:nvSpPr>
          <p:spPr bwMode="gray">
            <a:xfrm>
              <a:off x="1510" y="1229"/>
              <a:ext cx="2714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9F5D5"/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52" name="Text Box 13"/>
            <p:cNvSpPr txBox="1">
              <a:spLocks noChangeArrowheads="1"/>
            </p:cNvSpPr>
            <p:nvPr/>
          </p:nvSpPr>
          <p:spPr bwMode="gray">
            <a:xfrm>
              <a:off x="1776" y="1248"/>
              <a:ext cx="2160" cy="2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 latinLnBrk="0">
                <a:spcBef>
                  <a:spcPct val="0"/>
                </a:spcBef>
                <a:buFontTx/>
                <a:buNone/>
              </a:pPr>
              <a:r>
                <a:rPr kumimoji="0" lang="en-US" altLang="ko-KR" sz="2400" b="1" dirty="0" smtClean="0">
                  <a:solidFill>
                    <a:srgbClr val="FF0000"/>
                  </a:solidFill>
                  <a:latin typeface="Arial" charset="0"/>
                </a:rPr>
                <a:t>MOT </a:t>
              </a:r>
              <a:r>
                <a:rPr kumimoji="0" lang="en-US" altLang="ko-KR" sz="1400" b="1" dirty="0" smtClean="0">
                  <a:solidFill>
                    <a:srgbClr val="FF0000"/>
                  </a:solidFill>
                  <a:latin typeface="Arial" charset="0"/>
                </a:rPr>
                <a:t>(</a:t>
              </a:r>
              <a:r>
                <a:rPr kumimoji="0" lang="ko-KR" altLang="en-US" sz="1400" b="1" dirty="0" err="1" smtClean="0">
                  <a:solidFill>
                    <a:srgbClr val="FF0000"/>
                  </a:solidFill>
                  <a:latin typeface="Arial" charset="0"/>
                </a:rPr>
                <a:t>렌탈</a:t>
              </a:r>
              <a:r>
                <a:rPr kumimoji="0" lang="en-US" altLang="ko-KR" sz="1400" b="1" dirty="0" smtClean="0">
                  <a:solidFill>
                    <a:srgbClr val="FF0000"/>
                  </a:solidFill>
                  <a:latin typeface="Arial" charset="0"/>
                </a:rPr>
                <a:t>)</a:t>
              </a:r>
              <a:r>
                <a:rPr kumimoji="0" lang="ko-KR" altLang="en-US" sz="1400" b="1" dirty="0" smtClean="0">
                  <a:solidFill>
                    <a:srgbClr val="FF0000"/>
                  </a:solidFill>
                  <a:latin typeface="Arial" charset="0"/>
                </a:rPr>
                <a:t> </a:t>
              </a:r>
              <a:r>
                <a:rPr kumimoji="0" lang="ko-KR" altLang="en-US" sz="2400" b="1" dirty="0" smtClean="0">
                  <a:latin typeface="Arial" charset="0"/>
                </a:rPr>
                <a:t>강점과 계약</a:t>
              </a:r>
              <a:endParaRPr kumimoji="0" lang="en-US" altLang="ko-KR" sz="2400" b="1" dirty="0">
                <a:latin typeface="Arial" charset="0"/>
              </a:endParaRPr>
            </a:p>
          </p:txBody>
        </p:sp>
        <p:grpSp>
          <p:nvGrpSpPr>
            <p:cNvPr id="53" name="Group 14"/>
            <p:cNvGrpSpPr>
              <a:grpSpLocks/>
            </p:cNvGrpSpPr>
            <p:nvPr/>
          </p:nvGrpSpPr>
          <p:grpSpPr bwMode="auto">
            <a:xfrm>
              <a:off x="1296" y="1200"/>
              <a:ext cx="528" cy="432"/>
              <a:chOff x="1296" y="1200"/>
              <a:chExt cx="528" cy="432"/>
            </a:xfrm>
          </p:grpSpPr>
          <p:sp>
            <p:nvSpPr>
              <p:cNvPr id="55" name="Oval 15"/>
              <p:cNvSpPr>
                <a:spLocks noChangeArrowheads="1"/>
              </p:cNvSpPr>
              <p:nvPr/>
            </p:nvSpPr>
            <p:spPr bwMode="gray">
              <a:xfrm rot="1758052">
                <a:off x="1310" y="1215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56" name="Oval 16"/>
              <p:cNvSpPr>
                <a:spLocks noChangeArrowheads="1"/>
              </p:cNvSpPr>
              <p:nvPr/>
            </p:nvSpPr>
            <p:spPr bwMode="gray">
              <a:xfrm rot="1758052">
                <a:off x="1296" y="120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4D3817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pic>
            <p:nvPicPr>
              <p:cNvPr id="57" name="Picture 17" descr="Picture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4" y="1224"/>
                <a:ext cx="239" cy="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4" name="Text Box 18"/>
            <p:cNvSpPr txBox="1">
              <a:spLocks noChangeArrowheads="1"/>
            </p:cNvSpPr>
            <p:nvPr/>
          </p:nvSpPr>
          <p:spPr bwMode="gray">
            <a:xfrm>
              <a:off x="1457" y="1218"/>
              <a:ext cx="224" cy="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 latinLnBrk="0">
                <a:spcBef>
                  <a:spcPct val="0"/>
                </a:spcBef>
                <a:buFontTx/>
                <a:buNone/>
              </a:pPr>
              <a:r>
                <a:rPr kumimoji="0" lang="en-US" altLang="ko-KR" b="1" dirty="0">
                  <a:solidFill>
                    <a:srgbClr val="FFFFFF"/>
                  </a:solidFill>
                  <a:latin typeface="Arial" charset="0"/>
                </a:rPr>
                <a:t>6</a:t>
              </a:r>
            </a:p>
          </p:txBody>
        </p:sp>
      </p:grpSp>
      <p:grpSp>
        <p:nvGrpSpPr>
          <p:cNvPr id="67" name="Group 11"/>
          <p:cNvGrpSpPr>
            <a:grpSpLocks/>
          </p:cNvGrpSpPr>
          <p:nvPr/>
        </p:nvGrpSpPr>
        <p:grpSpPr bwMode="auto">
          <a:xfrm>
            <a:off x="1874879" y="1763219"/>
            <a:ext cx="5400444" cy="678023"/>
            <a:chOff x="1296" y="1200"/>
            <a:chExt cx="2928" cy="432"/>
          </a:xfrm>
        </p:grpSpPr>
        <p:sp>
          <p:nvSpPr>
            <p:cNvPr id="68" name="AutoShape 12"/>
            <p:cNvSpPr>
              <a:spLocks noChangeArrowheads="1"/>
            </p:cNvSpPr>
            <p:nvPr/>
          </p:nvSpPr>
          <p:spPr bwMode="gray">
            <a:xfrm>
              <a:off x="1510" y="1229"/>
              <a:ext cx="2714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9F5D5"/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69" name="Text Box 13"/>
            <p:cNvSpPr txBox="1">
              <a:spLocks noChangeArrowheads="1"/>
            </p:cNvSpPr>
            <p:nvPr/>
          </p:nvSpPr>
          <p:spPr bwMode="gray">
            <a:xfrm>
              <a:off x="1826" y="1248"/>
              <a:ext cx="2160" cy="2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 latinLnBrk="0">
                <a:spcBef>
                  <a:spcPct val="0"/>
                </a:spcBef>
                <a:buNone/>
              </a:pPr>
              <a:r>
                <a:rPr kumimoji="0" lang="en-US" altLang="ko-KR" sz="2000" b="1" dirty="0" smtClean="0">
                  <a:solidFill>
                    <a:srgbClr val="000000"/>
                  </a:solidFill>
                  <a:latin typeface="Arial" charset="0"/>
                </a:rPr>
                <a:t>LED</a:t>
              </a:r>
              <a:r>
                <a:rPr kumimoji="0" lang="ko-KR" altLang="en-US" sz="2000" b="1" dirty="0">
                  <a:solidFill>
                    <a:srgbClr val="000000"/>
                  </a:solidFill>
                  <a:latin typeface="Arial" charset="0"/>
                </a:rPr>
                <a:t>가로등 교체의 필요성</a:t>
              </a:r>
              <a:r>
                <a:rPr kumimoji="0" lang="en-US" altLang="ko-KR" sz="2000" b="1" dirty="0">
                  <a:solidFill>
                    <a:srgbClr val="000000"/>
                  </a:solidFill>
                  <a:latin typeface="Arial" charset="0"/>
                </a:rPr>
                <a:t>, </a:t>
              </a:r>
              <a:r>
                <a:rPr kumimoji="0" lang="ko-KR" altLang="en-US" sz="2000" b="1" dirty="0">
                  <a:solidFill>
                    <a:srgbClr val="000000"/>
                  </a:solidFill>
                  <a:latin typeface="Arial" charset="0"/>
                </a:rPr>
                <a:t>방안 </a:t>
              </a:r>
              <a:r>
                <a:rPr kumimoji="0" lang="ko-KR" altLang="en-US" sz="2400" b="1" dirty="0" smtClean="0">
                  <a:solidFill>
                    <a:srgbClr val="000000"/>
                  </a:solidFill>
                  <a:latin typeface="Arial" charset="0"/>
                </a:rPr>
                <a:t>   </a:t>
              </a:r>
              <a:endParaRPr kumimoji="0" lang="en-US" altLang="ko-KR" sz="1200" b="1" dirty="0">
                <a:solidFill>
                  <a:srgbClr val="000000"/>
                </a:solidFill>
                <a:latin typeface="Arial" charset="0"/>
              </a:endParaRPr>
            </a:p>
          </p:txBody>
        </p:sp>
        <p:grpSp>
          <p:nvGrpSpPr>
            <p:cNvPr id="70" name="Group 14"/>
            <p:cNvGrpSpPr>
              <a:grpSpLocks/>
            </p:cNvGrpSpPr>
            <p:nvPr/>
          </p:nvGrpSpPr>
          <p:grpSpPr bwMode="auto">
            <a:xfrm>
              <a:off x="1296" y="1200"/>
              <a:ext cx="528" cy="432"/>
              <a:chOff x="1296" y="1200"/>
              <a:chExt cx="528" cy="432"/>
            </a:xfrm>
          </p:grpSpPr>
          <p:sp>
            <p:nvSpPr>
              <p:cNvPr id="72" name="Oval 15"/>
              <p:cNvSpPr>
                <a:spLocks noChangeArrowheads="1"/>
              </p:cNvSpPr>
              <p:nvPr/>
            </p:nvSpPr>
            <p:spPr bwMode="gray">
              <a:xfrm rot="1758052">
                <a:off x="1310" y="1215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3" name="Oval 16"/>
              <p:cNvSpPr>
                <a:spLocks noChangeArrowheads="1"/>
              </p:cNvSpPr>
              <p:nvPr/>
            </p:nvSpPr>
            <p:spPr bwMode="gray">
              <a:xfrm rot="1758052">
                <a:off x="1296" y="120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4D3817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pic>
            <p:nvPicPr>
              <p:cNvPr id="74" name="Picture 17" descr="Picture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4" y="1224"/>
                <a:ext cx="239" cy="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1" name="Text Box 18"/>
            <p:cNvSpPr txBox="1">
              <a:spLocks noChangeArrowheads="1"/>
            </p:cNvSpPr>
            <p:nvPr/>
          </p:nvSpPr>
          <p:spPr bwMode="gray">
            <a:xfrm>
              <a:off x="1457" y="1218"/>
              <a:ext cx="224" cy="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 latinLnBrk="0">
                <a:spcBef>
                  <a:spcPct val="0"/>
                </a:spcBef>
                <a:buFontTx/>
                <a:buNone/>
              </a:pPr>
              <a:r>
                <a:rPr kumimoji="0" lang="en-US" altLang="ko-KR" b="1" dirty="0">
                  <a:solidFill>
                    <a:srgbClr val="FFFFFF"/>
                  </a:solidFill>
                  <a:latin typeface="Arial" charset="0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3650436"/>
      </p:ext>
    </p:extLst>
  </p:cSld>
  <p:clrMapOvr>
    <a:masterClrMapping/>
  </p:clrMapOvr>
  <p:transition spd="slow">
    <p:push dir="u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430017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. MOT</a:t>
            </a:r>
            <a:r>
              <a:rPr lang="en-US" altLang="ko-KR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(BTL) </a:t>
            </a:r>
            <a:r>
              <a:rPr lang="ko-KR" altLang="en-US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방식 </a:t>
            </a:r>
            <a:r>
              <a:rPr lang="ko-KR" altLang="en-US" sz="3600" b="1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강점</a:t>
            </a:r>
            <a:r>
              <a:rPr lang="ko-KR" altLang="en-US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및 </a:t>
            </a:r>
            <a:r>
              <a:rPr lang="ko-KR" altLang="en-US" sz="3600" b="1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계약 </a:t>
            </a:r>
            <a:r>
              <a:rPr lang="en-US" altLang="ko-KR" sz="3600" b="1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FLOW</a:t>
            </a:r>
            <a:endParaRPr lang="en-US" altLang="ko-KR" sz="3600" b="1" dirty="0">
              <a:solidFill>
                <a:srgbClr val="FF0000"/>
              </a:solidFill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286386" y="1686197"/>
            <a:ext cx="1368152" cy="1944216"/>
          </a:xfrm>
          <a:prstGeom prst="round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86386" y="2150473"/>
            <a:ext cx="13590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</a:rPr>
              <a:t>BTL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활용</a:t>
            </a:r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기대효과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822496" y="1440769"/>
            <a:ext cx="6984776" cy="2385595"/>
          </a:xfrm>
          <a:prstGeom prst="rect">
            <a:avLst/>
          </a:prstGeom>
          <a:solidFill>
            <a:srgbClr val="4EE82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268288" algn="l">
              <a:spcBef>
                <a:spcPts val="0"/>
              </a:spcBef>
              <a:spcAft>
                <a:spcPts val="300"/>
              </a:spcAft>
            </a:pPr>
            <a:endParaRPr lang="en-US" altLang="ko-KR" sz="1600" b="1" kern="0" dirty="0" smtClean="0">
              <a:solidFill>
                <a:srgbClr val="002060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함초롬바탕" panose="02030504000101010101" pitchFamily="18" charset="-127"/>
            </a:endParaRPr>
          </a:p>
          <a:p>
            <a:pPr marL="268288">
              <a:spcAft>
                <a:spcPts val="300"/>
              </a:spcAft>
            </a:pPr>
            <a:endParaRPr lang="en-US" altLang="ko-KR" sz="1600" dirty="0"/>
          </a:p>
          <a:p>
            <a:pPr marL="268288">
              <a:spcAft>
                <a:spcPts val="300"/>
              </a:spcAft>
            </a:pPr>
            <a:r>
              <a:rPr lang="ko-KR" altLang="en-US" sz="1600" dirty="0" smtClean="0"/>
              <a:t>■ </a:t>
            </a:r>
            <a:r>
              <a:rPr lang="ko-KR" altLang="en-US" sz="1600" b="1" kern="0" dirty="0" smtClean="0">
                <a:solidFill>
                  <a:srgbClr val="3319F3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함초롬바탕" panose="02030504000101010101" pitchFamily="18" charset="-127"/>
              </a:rPr>
              <a:t>강점</a:t>
            </a:r>
            <a:r>
              <a:rPr lang="ko-KR" altLang="en-US" sz="1600" b="1" kern="0" dirty="0" smtClean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504000101010101" pitchFamily="18" charset="-127"/>
              </a:rPr>
              <a:t> </a:t>
            </a:r>
            <a:r>
              <a:rPr lang="en-US" altLang="ko-KR" sz="1600" b="1" kern="0" dirty="0" smtClean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504000101010101" pitchFamily="18" charset="-127"/>
              </a:rPr>
              <a:t>: </a:t>
            </a:r>
            <a:r>
              <a:rPr lang="ko-KR" altLang="en-US" sz="1600" b="1" kern="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504000101010101" pitchFamily="18" charset="-127"/>
              </a:rPr>
              <a:t> </a:t>
            </a:r>
            <a:r>
              <a:rPr lang="ko-KR" altLang="en-US" sz="1600" b="1" kern="0" dirty="0" smtClean="0">
                <a:solidFill>
                  <a:srgbClr val="C00000"/>
                </a:solidFill>
                <a:latin typeface="HY동녘B" panose="02030600000101010101" pitchFamily="18" charset="-127"/>
                <a:ea typeface="HY동녘B" panose="02030600000101010101" pitchFamily="18" charset="-127"/>
                <a:cs typeface="함초롬바탕" panose="02030504000101010101" pitchFamily="18" charset="-127"/>
              </a:rPr>
              <a:t>투자비 전혀 없다 </a:t>
            </a:r>
            <a:r>
              <a:rPr lang="en-US" altLang="ko-KR" sz="1600" b="1" kern="0" dirty="0" smtClean="0">
                <a:solidFill>
                  <a:srgbClr val="2C1DE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504000101010101" pitchFamily="18" charset="-127"/>
              </a:rPr>
              <a:t>(</a:t>
            </a:r>
            <a:r>
              <a:rPr lang="ko-KR" altLang="en-US" sz="1600" b="1" kern="0" dirty="0" smtClean="0">
                <a:solidFill>
                  <a:srgbClr val="2C1DE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504000101010101" pitchFamily="18" charset="-127"/>
              </a:rPr>
              <a:t>예산 </a:t>
            </a:r>
            <a:r>
              <a:rPr lang="en-US" altLang="ko-KR" sz="1600" b="1" kern="0" dirty="0" smtClean="0">
                <a:solidFill>
                  <a:srgbClr val="2C1DE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504000101010101" pitchFamily="18" charset="-127"/>
              </a:rPr>
              <a:t>: </a:t>
            </a:r>
            <a:r>
              <a:rPr lang="ko-KR" altLang="en-US" sz="1600" b="1" kern="0" dirty="0" smtClean="0">
                <a:solidFill>
                  <a:srgbClr val="2C1DE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504000101010101" pitchFamily="18" charset="-127"/>
              </a:rPr>
              <a:t>한전</a:t>
            </a:r>
            <a:r>
              <a:rPr lang="en-US" altLang="ko-KR" sz="1600" b="1" kern="0" dirty="0" smtClean="0">
                <a:solidFill>
                  <a:srgbClr val="2C1DE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504000101010101" pitchFamily="18" charset="-127"/>
              </a:rPr>
              <a:t>ES, </a:t>
            </a:r>
            <a:r>
              <a:rPr lang="ko-KR" altLang="en-US" sz="1600" b="1" kern="0" dirty="0" smtClean="0">
                <a:solidFill>
                  <a:srgbClr val="2C1DE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504000101010101" pitchFamily="18" charset="-127"/>
              </a:rPr>
              <a:t>서울반도체</a:t>
            </a:r>
            <a:r>
              <a:rPr lang="en-US" altLang="ko-KR" sz="1600" b="1" kern="0" dirty="0" smtClean="0">
                <a:solidFill>
                  <a:srgbClr val="2C1DE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504000101010101" pitchFamily="18" charset="-127"/>
              </a:rPr>
              <a:t>)</a:t>
            </a:r>
          </a:p>
          <a:p>
            <a:pPr marL="268288" algn="l">
              <a:spcBef>
                <a:spcPts val="0"/>
              </a:spcBef>
              <a:spcAft>
                <a:spcPts val="300"/>
              </a:spcAft>
            </a:pPr>
            <a:endParaRPr lang="en-US" altLang="ko-KR" sz="1600" b="1" kern="0" dirty="0" smtClean="0">
              <a:solidFill>
                <a:srgbClr val="C00000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함초롬바탕" panose="02030504000101010101" pitchFamily="18" charset="-127"/>
            </a:endParaRPr>
          </a:p>
          <a:p>
            <a:pPr marL="268288">
              <a:spcAft>
                <a:spcPts val="300"/>
              </a:spcAft>
            </a:pPr>
            <a:r>
              <a:rPr lang="ko-KR" altLang="en-US" sz="1600" dirty="0" smtClean="0"/>
              <a:t>■ </a:t>
            </a:r>
            <a:r>
              <a:rPr lang="ko-KR" altLang="en-US" sz="1600" b="1" kern="0" dirty="0" smtClean="0">
                <a:solidFill>
                  <a:srgbClr val="3319F3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함초롬바탕" panose="02030504000101010101" pitchFamily="18" charset="-127"/>
              </a:rPr>
              <a:t>장점</a:t>
            </a:r>
            <a:endParaRPr lang="en-US" altLang="ko-KR" sz="1600" b="1" kern="0" dirty="0">
              <a:solidFill>
                <a:srgbClr val="3319F3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함초롬바탕" panose="02030504000101010101" pitchFamily="18" charset="-127"/>
            </a:endParaRP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 smtClean="0">
                <a:solidFill>
                  <a:srgbClr val="000000"/>
                </a:solidFill>
                <a:latin typeface="+mn-ea"/>
                <a:cs typeface="함초롬바탕" panose="02030504000101010101" pitchFamily="18" charset="-127"/>
              </a:rPr>
              <a:t> - LED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함초롬바탕" panose="02030504000101010101" pitchFamily="18" charset="-127"/>
              </a:rPr>
              <a:t>조명 보급률 목표 이행에 기여하고</a:t>
            </a:r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함초롬바탕" panose="02030504000101010101" pitchFamily="18" charset="-127"/>
              </a:rPr>
              <a:t>, </a:t>
            </a:r>
            <a:r>
              <a:rPr lang="ko-KR" altLang="en-US" sz="1600" b="1" kern="0" dirty="0" smtClean="0">
                <a:solidFill>
                  <a:srgbClr val="FF0000"/>
                </a:solidFill>
                <a:latin typeface="+mn-ea"/>
                <a:cs typeface="함초롬바탕" panose="02030504000101010101" pitchFamily="18" charset="-127"/>
              </a:rPr>
              <a:t>가평군</a:t>
            </a:r>
            <a:r>
              <a:rPr lang="ko-KR" altLang="en-US" sz="1600" kern="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 </a:t>
            </a:r>
            <a:r>
              <a:rPr lang="en-US" altLang="ko-KR" sz="1600" kern="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•</a:t>
            </a:r>
            <a:r>
              <a:rPr lang="ko-KR" altLang="en-US" sz="1600" kern="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600" kern="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국비 </a:t>
            </a:r>
            <a:r>
              <a:rPr lang="ko-KR" altLang="en-US" sz="1600" kern="0" dirty="0" smtClean="0">
                <a:solidFill>
                  <a:srgbClr val="3319F3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예산 절감</a:t>
            </a:r>
            <a:endParaRPr lang="en-US" altLang="ko-KR" sz="1600" kern="0" dirty="0">
              <a:solidFill>
                <a:srgbClr val="3319F3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함초롬바탕" panose="02030504000101010101" pitchFamily="18" charset="-127"/>
            </a:endParaRP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 smtClean="0">
                <a:solidFill>
                  <a:srgbClr val="000000"/>
                </a:solidFill>
                <a:latin typeface="+mn-ea"/>
                <a:cs typeface="함초롬바탕" panose="02030504000101010101" pitchFamily="18" charset="-127"/>
              </a:rPr>
              <a:t> - LED</a:t>
            </a:r>
            <a:r>
              <a:rPr lang="ko-KR" altLang="en-US" sz="1600" b="1" kern="0" dirty="0" smtClean="0">
                <a:solidFill>
                  <a:srgbClr val="000000"/>
                </a:solidFill>
                <a:latin typeface="+mn-ea"/>
                <a:cs typeface="함초롬바탕" panose="02030504000101010101" pitchFamily="18" charset="-127"/>
              </a:rPr>
              <a:t> 조기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함초롬바탕" panose="02030504000101010101" pitchFamily="18" charset="-127"/>
              </a:rPr>
              <a:t>교체에 따른 기관별 에너지이용합리화 및 국가 </a:t>
            </a:r>
            <a:r>
              <a:rPr lang="ko-KR" altLang="en-US" sz="1600" b="1" kern="0" dirty="0" smtClean="0">
                <a:solidFill>
                  <a:srgbClr val="000000"/>
                </a:solidFill>
                <a:latin typeface="+mn-ea"/>
                <a:cs typeface="함초롬바탕" panose="02030504000101010101" pitchFamily="18" charset="-127"/>
              </a:rPr>
              <a:t>전력수요 관리 </a:t>
            </a:r>
            <a:endParaRPr lang="en-US" altLang="ko-KR" sz="1600" b="1" kern="0" dirty="0" smtClean="0">
              <a:solidFill>
                <a:srgbClr val="000000"/>
              </a:solidFill>
              <a:latin typeface="+mn-ea"/>
              <a:cs typeface="함초롬바탕" panose="02030504000101010101" pitchFamily="18" charset="-127"/>
            </a:endParaRPr>
          </a:p>
          <a:p>
            <a:pPr algn="just">
              <a:lnSpc>
                <a:spcPct val="160000"/>
              </a:lnSpc>
            </a:pPr>
            <a:r>
              <a:rPr lang="en-US" altLang="ko-KR" sz="1600" b="1" kern="0" dirty="0" smtClean="0">
                <a:solidFill>
                  <a:srgbClr val="000000"/>
                </a:solidFill>
                <a:latin typeface="+mn-ea"/>
                <a:cs typeface="함초롬바탕" panose="02030504000101010101" pitchFamily="18" charset="-127"/>
              </a:rPr>
              <a:t> - </a:t>
            </a:r>
            <a:r>
              <a:rPr lang="ko-KR" altLang="en-US" sz="1600" b="1" kern="0" dirty="0" smtClean="0">
                <a:solidFill>
                  <a:srgbClr val="000000"/>
                </a:solidFill>
                <a:latin typeface="+mn-ea"/>
                <a:cs typeface="함초롬바탕" panose="02030504000101010101" pitchFamily="18" charset="-127"/>
              </a:rPr>
              <a:t>지역경제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함초롬바탕" panose="02030504000101010101" pitchFamily="18" charset="-127"/>
              </a:rPr>
              <a:t>활성화 </a:t>
            </a:r>
            <a:r>
              <a:rPr lang="ko-KR" altLang="en-US" sz="1600" b="1" kern="0" dirty="0" smtClean="0">
                <a:solidFill>
                  <a:srgbClr val="000000"/>
                </a:solidFill>
                <a:latin typeface="+mn-ea"/>
                <a:cs typeface="함초롬바탕" panose="02030504000101010101" pitchFamily="18" charset="-127"/>
              </a:rPr>
              <a:t>기여</a:t>
            </a:r>
            <a:r>
              <a:rPr lang="en-US" altLang="ko-KR" sz="1600" b="1" kern="0" dirty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504000101010101" pitchFamily="18" charset="-127"/>
              </a:rPr>
              <a:t> </a:t>
            </a:r>
            <a:r>
              <a:rPr lang="ko-KR" altLang="en-US" sz="1600" b="1" kern="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504000101010101" pitchFamily="18" charset="-127"/>
              </a:rPr>
              <a:t>설치 및 운영관리</a:t>
            </a:r>
            <a:r>
              <a:rPr lang="en-US" altLang="ko-KR" sz="1600" kern="0" dirty="0">
                <a:solidFill>
                  <a:srgbClr val="3319F3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(</a:t>
            </a:r>
            <a:r>
              <a:rPr lang="en-US" altLang="ko-KR" kern="0" dirty="0" smtClean="0">
                <a:solidFill>
                  <a:srgbClr val="3319F3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Maintenance</a:t>
            </a:r>
            <a:r>
              <a:rPr lang="en-US" altLang="ko-KR" sz="1600" kern="0" dirty="0" smtClean="0">
                <a:solidFill>
                  <a:srgbClr val="3319F3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)</a:t>
            </a:r>
            <a:r>
              <a:rPr lang="ko-KR" altLang="en-US" sz="1600" dirty="0" smtClean="0">
                <a:solidFill>
                  <a:srgbClr val="3319F3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dirty="0">
              <a:solidFill>
                <a:srgbClr val="3319F3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ko-KR" altLang="en-US" sz="1600" b="1" kern="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504000101010101" pitchFamily="18" charset="-127"/>
            </a:endParaRPr>
          </a:p>
          <a:p>
            <a:pPr marL="268288" algn="l">
              <a:spcBef>
                <a:spcPts val="0"/>
              </a:spcBef>
              <a:spcAft>
                <a:spcPts val="300"/>
              </a:spcAft>
            </a:pPr>
            <a:endParaRPr kumimoji="0" lang="ko-KR" altLang="en-US" sz="1400" b="1" i="0" u="none" strike="noStrike" kern="0" cap="none" spc="-100" normalizeH="0" baseline="0" noProof="0" dirty="0">
              <a:ln>
                <a:noFill/>
              </a:ln>
              <a:solidFill>
                <a:srgbClr val="EEECE1">
                  <a:lumMod val="10000"/>
                </a:srgb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30603" y="4362464"/>
            <a:ext cx="1368152" cy="1944216"/>
          </a:xfrm>
          <a:prstGeom prst="round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30603" y="5134517"/>
            <a:ext cx="135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계약방식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775841" y="4084335"/>
            <a:ext cx="7031431" cy="2520280"/>
          </a:xfrm>
          <a:prstGeom prst="rect">
            <a:avLst/>
          </a:prstGeom>
          <a:solidFill>
            <a:srgbClr val="4EE8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2843808" y="4221088"/>
            <a:ext cx="4608512" cy="360040"/>
          </a:xfrm>
          <a:prstGeom prst="round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849468" y="4211757"/>
            <a:ext cx="4602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</a:rPr>
              <a:t>계약 </a:t>
            </a:r>
            <a:r>
              <a:rPr lang="en-US" altLang="ko-KR" b="1" dirty="0" smtClean="0">
                <a:solidFill>
                  <a:schemeClr val="bg1"/>
                </a:solidFill>
              </a:rPr>
              <a:t>:  </a:t>
            </a:r>
            <a:r>
              <a:rPr lang="ko-KR" altLang="en-US" b="1" dirty="0" smtClean="0">
                <a:solidFill>
                  <a:schemeClr val="bg1"/>
                </a:solidFill>
              </a:rPr>
              <a:t>한전</a:t>
            </a:r>
            <a:r>
              <a:rPr lang="en-US" altLang="ko-KR" b="1" dirty="0" smtClean="0">
                <a:solidFill>
                  <a:schemeClr val="bg1"/>
                </a:solidFill>
              </a:rPr>
              <a:t>ES, </a:t>
            </a:r>
            <a:r>
              <a:rPr lang="ko-KR" altLang="en-US" b="1" dirty="0" smtClean="0">
                <a:solidFill>
                  <a:schemeClr val="bg1"/>
                </a:solidFill>
              </a:rPr>
              <a:t>서울반도체</a:t>
            </a:r>
            <a:r>
              <a:rPr lang="en-US" altLang="ko-KR" b="1" dirty="0" smtClean="0">
                <a:solidFill>
                  <a:schemeClr val="bg1"/>
                </a:solidFill>
              </a:rPr>
              <a:t>       </a:t>
            </a:r>
            <a:r>
              <a:rPr lang="ko-KR" altLang="en-US" b="1" dirty="0" smtClean="0">
                <a:solidFill>
                  <a:schemeClr val="bg1"/>
                </a:solidFill>
              </a:rPr>
              <a:t>가평군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6" name="왼쪽/오른쪽 화살표 15"/>
          <p:cNvSpPr/>
          <p:nvPr/>
        </p:nvSpPr>
        <p:spPr>
          <a:xfrm>
            <a:off x="6023939" y="4313313"/>
            <a:ext cx="360040" cy="216024"/>
          </a:xfrm>
          <a:prstGeom prst="left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순서도: 지연 16"/>
          <p:cNvSpPr/>
          <p:nvPr/>
        </p:nvSpPr>
        <p:spPr>
          <a:xfrm>
            <a:off x="2005065" y="5166614"/>
            <a:ext cx="1296144" cy="972108"/>
          </a:xfrm>
          <a:prstGeom prst="flowChartDela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1986403" y="5412504"/>
            <a:ext cx="1296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 smtClean="0">
                <a:solidFill>
                  <a:srgbClr val="FFFF00"/>
                </a:solidFill>
              </a:rPr>
              <a:t>M</a:t>
            </a:r>
            <a:r>
              <a:rPr lang="en-US" altLang="ko-KR" sz="2400" b="1" dirty="0" smtClean="0">
                <a:solidFill>
                  <a:schemeClr val="bg1"/>
                </a:solidFill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설</a:t>
            </a:r>
            <a:r>
              <a:rPr lang="ko-KR" altLang="en-US" sz="2000" b="1" dirty="0">
                <a:solidFill>
                  <a:schemeClr val="bg1"/>
                </a:solidFill>
              </a:rPr>
              <a:t>치</a:t>
            </a:r>
          </a:p>
        </p:txBody>
      </p:sp>
      <p:sp>
        <p:nvSpPr>
          <p:cNvPr id="19" name="순서도: 지연 18"/>
          <p:cNvSpPr/>
          <p:nvPr/>
        </p:nvSpPr>
        <p:spPr>
          <a:xfrm>
            <a:off x="3711591" y="5166614"/>
            <a:ext cx="1296144" cy="972108"/>
          </a:xfrm>
          <a:prstGeom prst="flowChartDela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3701395" y="5405746"/>
            <a:ext cx="1296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 smtClean="0">
                <a:solidFill>
                  <a:srgbClr val="FFFF00"/>
                </a:solidFill>
              </a:rPr>
              <a:t>O</a:t>
            </a:r>
            <a:r>
              <a:rPr lang="en-US" altLang="ko-KR" sz="2400" b="1" dirty="0" smtClean="0">
                <a:solidFill>
                  <a:schemeClr val="bg1"/>
                </a:solidFill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사용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21" name="순서도: 지연 20"/>
          <p:cNvSpPr/>
          <p:nvPr/>
        </p:nvSpPr>
        <p:spPr>
          <a:xfrm>
            <a:off x="5422623" y="5166614"/>
            <a:ext cx="1296144" cy="972108"/>
          </a:xfrm>
          <a:prstGeom prst="flowChartDela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5425666" y="5451913"/>
            <a:ext cx="1296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</a:rPr>
              <a:t>계약종</a:t>
            </a:r>
            <a:r>
              <a:rPr lang="ko-KR" altLang="en-US" b="1" dirty="0">
                <a:solidFill>
                  <a:schemeClr val="bg1"/>
                </a:solidFill>
              </a:rPr>
              <a:t>료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23" name="순서도: 지연 22"/>
          <p:cNvSpPr/>
          <p:nvPr/>
        </p:nvSpPr>
        <p:spPr>
          <a:xfrm>
            <a:off x="7141708" y="5176517"/>
            <a:ext cx="1296144" cy="972108"/>
          </a:xfrm>
          <a:prstGeom prst="flowChartDela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7045625" y="5405745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 smtClean="0">
                <a:solidFill>
                  <a:srgbClr val="FFFF00"/>
                </a:solidFill>
              </a:rPr>
              <a:t>T</a:t>
            </a:r>
            <a:r>
              <a:rPr lang="en-US" altLang="ko-KR" sz="2400" b="1" dirty="0">
                <a:solidFill>
                  <a:schemeClr val="bg1"/>
                </a:solidFill>
              </a:rPr>
              <a:t> 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가평군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39380" y="6165543"/>
            <a:ext cx="1359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b="1" dirty="0" smtClean="0"/>
              <a:t>약 </a:t>
            </a:r>
            <a:r>
              <a:rPr lang="en-US" altLang="ko-KR" sz="1400" b="1" dirty="0" smtClean="0"/>
              <a:t>5</a:t>
            </a:r>
            <a:r>
              <a:rPr lang="ko-KR" altLang="en-US" sz="1400" b="1" dirty="0" smtClean="0"/>
              <a:t>년 사용</a:t>
            </a:r>
            <a:endParaRPr lang="ko-KR" altLang="en-US" sz="1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973617" y="6176657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b="1" dirty="0" smtClean="0"/>
              <a:t>약 </a:t>
            </a:r>
            <a:r>
              <a:rPr lang="en-US" altLang="ko-KR" sz="1400" b="1" dirty="0"/>
              <a:t>7</a:t>
            </a:r>
            <a:r>
              <a:rPr lang="ko-KR" altLang="en-US" sz="1400" b="1" dirty="0" smtClean="0"/>
              <a:t>년 사용가능</a:t>
            </a:r>
            <a:endParaRPr lang="ko-KR" altLang="en-US" sz="1400" b="1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8795119" y="6364499"/>
            <a:ext cx="335816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8795119" y="6365853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0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6829567"/>
      </p:ext>
    </p:extLst>
  </p:cSld>
  <p:clrMapOvr>
    <a:masterClrMapping/>
  </p:clrMapOvr>
  <p:transition spd="slow">
    <p:wheel spokes="1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03545" y="404664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b="1" dirty="0" smtClean="0"/>
              <a:t>나라장터 쇼핑몰</a:t>
            </a:r>
            <a:endParaRPr lang="en-US" altLang="ko-KR" sz="3600" b="1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671415" y="1330925"/>
            <a:ext cx="403244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LED </a:t>
            </a:r>
            <a:r>
              <a:rPr lang="ko-KR" altLang="en-US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가로등  </a:t>
            </a:r>
            <a:r>
              <a:rPr lang="en-US" altLang="ko-KR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물품분류번호 </a:t>
            </a:r>
            <a:r>
              <a:rPr lang="en-US" altLang="ko-KR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en-US" altLang="ko-KR" sz="1400" dirty="0" smtClean="0"/>
              <a:t>39111603</a:t>
            </a:r>
            <a:r>
              <a:rPr lang="en-US" altLang="ko-KR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en-US" altLang="ko-KR" sz="1400" dirty="0"/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675998"/>
              </p:ext>
            </p:extLst>
          </p:nvPr>
        </p:nvGraphicFramePr>
        <p:xfrm>
          <a:off x="664904" y="1700808"/>
          <a:ext cx="7776865" cy="46876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8113"/>
                <a:gridCol w="3240360"/>
                <a:gridCol w="1152128"/>
                <a:gridCol w="1368152"/>
                <a:gridCol w="1008112"/>
              </a:tblGrid>
              <a:tr h="40722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u="none" strike="noStrike" dirty="0">
                          <a:effectLst/>
                        </a:rPr>
                        <a:t>물품식별</a:t>
                      </a:r>
                      <a:br>
                        <a:rPr lang="ko-KR" altLang="en-US" sz="1400" b="1" u="none" strike="noStrike" dirty="0">
                          <a:effectLst/>
                        </a:rPr>
                      </a:br>
                      <a:r>
                        <a:rPr lang="ko-KR" altLang="en-US" sz="1400" b="1" u="none" strike="noStrike" dirty="0">
                          <a:effectLst/>
                        </a:rPr>
                        <a:t>번호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u="none" strike="noStrike" dirty="0" smtClean="0">
                          <a:effectLst/>
                        </a:rPr>
                        <a:t>물     품</a:t>
                      </a:r>
                      <a:r>
                        <a:rPr lang="ko-KR" altLang="en-US" sz="1400" b="1" u="none" strike="noStrike" dirty="0">
                          <a:effectLst/>
                        </a:rPr>
                        <a:t/>
                      </a:r>
                      <a:br>
                        <a:rPr lang="ko-KR" altLang="en-US" sz="1400" b="1" u="none" strike="noStrike" dirty="0">
                          <a:effectLst/>
                        </a:rPr>
                      </a:br>
                      <a:r>
                        <a:rPr lang="ko-KR" altLang="en-US" sz="1400" b="1" u="none" strike="noStrike" dirty="0" smtClean="0">
                          <a:effectLst/>
                        </a:rPr>
                        <a:t>식 별 명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u="none" strike="noStrike" dirty="0" smtClean="0">
                          <a:effectLst/>
                        </a:rPr>
                        <a:t>계  약</a:t>
                      </a:r>
                      <a:r>
                        <a:rPr lang="ko-KR" altLang="en-US" sz="1400" b="1" u="none" strike="noStrike" dirty="0">
                          <a:effectLst/>
                        </a:rPr>
                        <a:t/>
                      </a:r>
                      <a:br>
                        <a:rPr lang="ko-KR" altLang="en-US" sz="1400" b="1" u="none" strike="noStrike" dirty="0">
                          <a:effectLst/>
                        </a:rPr>
                      </a:br>
                      <a:r>
                        <a:rPr lang="ko-KR" altLang="en-US" sz="1400" b="1" u="none" strike="noStrike" dirty="0" smtClean="0">
                          <a:effectLst/>
                        </a:rPr>
                        <a:t>가  격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u="none" strike="noStrike" dirty="0" smtClean="0">
                          <a:effectLst/>
                        </a:rPr>
                        <a:t>제  품</a:t>
                      </a:r>
                      <a:r>
                        <a:rPr lang="ko-KR" altLang="en-US" sz="1400" b="1" u="none" strike="noStrike" dirty="0">
                          <a:effectLst/>
                        </a:rPr>
                        <a:t/>
                      </a:r>
                      <a:br>
                        <a:rPr lang="ko-KR" altLang="en-US" sz="1400" b="1" u="none" strike="noStrike" dirty="0">
                          <a:effectLst/>
                        </a:rPr>
                      </a:br>
                      <a:r>
                        <a:rPr lang="ko-KR" altLang="en-US" sz="1400" b="1" u="none" strike="noStrike" dirty="0" smtClean="0">
                          <a:effectLst/>
                        </a:rPr>
                        <a:t>사  진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u="none" strike="noStrike" dirty="0">
                          <a:effectLst/>
                        </a:rPr>
                        <a:t>품질관련</a:t>
                      </a:r>
                      <a:br>
                        <a:rPr lang="ko-KR" altLang="en-US" sz="1400" b="1" u="none" strike="noStrike" dirty="0">
                          <a:effectLst/>
                        </a:rPr>
                      </a:br>
                      <a:r>
                        <a:rPr lang="ko-KR" altLang="en-US" sz="1400" b="1" u="none" strike="noStrike" dirty="0">
                          <a:effectLst/>
                        </a:rPr>
                        <a:t>인증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</a:tr>
              <a:tr h="10652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</a:rPr>
                        <a:t>23124403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</a:rPr>
                        <a:t>LED</a:t>
                      </a:r>
                      <a:r>
                        <a:rPr lang="ko-KR" altLang="en-US" sz="1400" u="none" strike="noStrike" dirty="0">
                          <a:effectLst/>
                        </a:rPr>
                        <a:t>가로등기구</a:t>
                      </a:r>
                      <a:r>
                        <a:rPr lang="en-US" altLang="ko-KR" sz="1400" u="none" strike="noStrike" dirty="0">
                          <a:effectLst/>
                        </a:rPr>
                        <a:t>, </a:t>
                      </a:r>
                      <a:r>
                        <a:rPr lang="ko-KR" altLang="en-US" sz="1400" u="none" strike="noStrike" dirty="0" err="1">
                          <a:effectLst/>
                        </a:rPr>
                        <a:t>엘앤에스엘이디</a:t>
                      </a:r>
                      <a:r>
                        <a:rPr lang="en-US" altLang="ko-KR" sz="1400" u="none" strike="noStrike" dirty="0">
                          <a:effectLst/>
                        </a:rPr>
                        <a:t>, </a:t>
                      </a:r>
                      <a:br>
                        <a:rPr lang="en-US" altLang="ko-KR" sz="1400" u="none" strike="noStrike" dirty="0">
                          <a:effectLst/>
                        </a:rPr>
                      </a:br>
                      <a:r>
                        <a:rPr lang="en-US" altLang="ko-KR" sz="1400" u="none" strike="noStrike" dirty="0">
                          <a:effectLst/>
                        </a:rPr>
                        <a:t>SD-90-2.0, 90W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</a:rPr>
                        <a:t>209,000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>
                          <a:effectLst/>
                        </a:rPr>
                        <a:t>고효율인증</a:t>
                      </a:r>
                      <a:br>
                        <a:rPr lang="ko-KR" altLang="en-US" sz="1400" u="none" strike="noStrike">
                          <a:effectLst/>
                        </a:rPr>
                      </a:br>
                      <a:r>
                        <a:rPr lang="ko-KR" altLang="en-US" sz="1400" u="none" strike="noStrike">
                          <a:effectLst/>
                        </a:rPr>
                        <a:t>제</a:t>
                      </a:r>
                      <a:r>
                        <a:rPr lang="en-US" altLang="ko-KR" sz="1400" u="none" strike="noStrike">
                          <a:effectLst/>
                        </a:rPr>
                        <a:t>1368</a:t>
                      </a:r>
                      <a:r>
                        <a:rPr lang="ko-KR" altLang="en-US" sz="1400" u="none" strike="noStrike">
                          <a:effectLst/>
                        </a:rPr>
                        <a:t>호</a:t>
                      </a:r>
                      <a:endParaRPr lang="ko-KR" altLang="en-US" sz="1400" b="0" i="0" u="none" strike="noStrike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</a:tr>
              <a:tr h="10652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>
                          <a:effectLst/>
                        </a:rPr>
                        <a:t>23261939</a:t>
                      </a:r>
                      <a:endParaRPr lang="en-US" altLang="ko-KR" sz="1400" b="0" i="0" u="none" strike="noStrike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</a:rPr>
                        <a:t>LED</a:t>
                      </a:r>
                      <a:r>
                        <a:rPr lang="ko-KR" altLang="en-US" sz="1400" u="none" strike="noStrike" dirty="0">
                          <a:effectLst/>
                        </a:rPr>
                        <a:t>가로등기구</a:t>
                      </a:r>
                      <a:r>
                        <a:rPr lang="en-US" altLang="ko-KR" sz="1400" u="none" strike="noStrike" dirty="0">
                          <a:effectLst/>
                        </a:rPr>
                        <a:t>, </a:t>
                      </a:r>
                      <a:r>
                        <a:rPr lang="ko-KR" altLang="en-US" sz="1400" u="none" strike="noStrike" dirty="0" err="1">
                          <a:effectLst/>
                        </a:rPr>
                        <a:t>엘앤에스엘이디</a:t>
                      </a:r>
                      <a:r>
                        <a:rPr lang="en-US" altLang="ko-KR" sz="1400" u="none" strike="noStrike" dirty="0">
                          <a:effectLst/>
                        </a:rPr>
                        <a:t>, </a:t>
                      </a:r>
                      <a:br>
                        <a:rPr lang="en-US" altLang="ko-KR" sz="1400" u="none" strike="noStrike" dirty="0">
                          <a:effectLst/>
                        </a:rPr>
                      </a:br>
                      <a:r>
                        <a:rPr lang="en-US" altLang="ko-KR" sz="1400" u="none" strike="noStrike" dirty="0">
                          <a:effectLst/>
                        </a:rPr>
                        <a:t>SD-120-2.0, 120W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</a:rPr>
                        <a:t>281,000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555555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>
                          <a:effectLst/>
                        </a:rPr>
                        <a:t>고효율인증</a:t>
                      </a:r>
                      <a:br>
                        <a:rPr lang="ko-KR" altLang="en-US" sz="1400" u="none" strike="noStrike">
                          <a:effectLst/>
                        </a:rPr>
                      </a:br>
                      <a:r>
                        <a:rPr lang="ko-KR" altLang="en-US" sz="1400" u="none" strike="noStrike">
                          <a:effectLst/>
                        </a:rPr>
                        <a:t>제</a:t>
                      </a:r>
                      <a:r>
                        <a:rPr lang="en-US" altLang="ko-KR" sz="1400" u="none" strike="noStrike">
                          <a:effectLst/>
                        </a:rPr>
                        <a:t>1369</a:t>
                      </a:r>
                      <a:r>
                        <a:rPr lang="ko-KR" altLang="en-US" sz="1400" u="none" strike="noStrike">
                          <a:effectLst/>
                        </a:rPr>
                        <a:t>호</a:t>
                      </a:r>
                      <a:endParaRPr lang="ko-KR" altLang="en-US" sz="1400" b="0" i="0" u="none" strike="noStrike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</a:tr>
              <a:tr h="10652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</a:rPr>
                        <a:t>23124404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</a:rPr>
                        <a:t>LED</a:t>
                      </a:r>
                      <a:r>
                        <a:rPr lang="ko-KR" altLang="en-US" sz="1400" u="none" strike="noStrike">
                          <a:effectLst/>
                        </a:rPr>
                        <a:t>가로등기구</a:t>
                      </a:r>
                      <a:r>
                        <a:rPr lang="en-US" altLang="ko-KR" sz="1400" u="none" strike="noStrike" dirty="0">
                          <a:effectLst/>
                        </a:rPr>
                        <a:t>, </a:t>
                      </a:r>
                      <a:r>
                        <a:rPr lang="ko-KR" altLang="en-US" sz="1400" u="none" strike="noStrike">
                          <a:effectLst/>
                        </a:rPr>
                        <a:t>엘앤에스엘이디</a:t>
                      </a:r>
                      <a:r>
                        <a:rPr lang="en-US" altLang="ko-KR" sz="1400" u="none" strike="noStrike" dirty="0">
                          <a:effectLst/>
                        </a:rPr>
                        <a:t>, </a:t>
                      </a:r>
                      <a:br>
                        <a:rPr lang="en-US" altLang="ko-KR" sz="1400" u="none" strike="noStrike" dirty="0">
                          <a:effectLst/>
                        </a:rPr>
                      </a:br>
                      <a:r>
                        <a:rPr lang="en-US" altLang="ko-KR" sz="1400" u="none" strike="noStrike" dirty="0">
                          <a:effectLst/>
                        </a:rPr>
                        <a:t>SD-135-2.0, 135W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</a:rPr>
                        <a:t>306,000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 dirty="0">
                        <a:solidFill>
                          <a:srgbClr val="555555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>
                          <a:effectLst/>
                        </a:rPr>
                        <a:t>고효율인증</a:t>
                      </a:r>
                      <a:br>
                        <a:rPr lang="ko-KR" altLang="en-US" sz="1400" u="none" strike="noStrike">
                          <a:effectLst/>
                        </a:rPr>
                      </a:br>
                      <a:r>
                        <a:rPr lang="ko-KR" altLang="en-US" sz="1400" u="none" strike="noStrike">
                          <a:effectLst/>
                        </a:rPr>
                        <a:t>제</a:t>
                      </a:r>
                      <a:r>
                        <a:rPr lang="en-US" altLang="ko-KR" sz="1400" u="none" strike="noStrike">
                          <a:effectLst/>
                        </a:rPr>
                        <a:t>2312</a:t>
                      </a:r>
                      <a:r>
                        <a:rPr lang="ko-KR" altLang="en-US" sz="1400" u="none" strike="noStrike">
                          <a:effectLst/>
                        </a:rPr>
                        <a:t>호</a:t>
                      </a:r>
                      <a:endParaRPr lang="ko-KR" altLang="en-US" sz="1400" b="0" i="0" u="none" strike="noStrike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</a:tr>
              <a:tr h="10652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>
                          <a:effectLst/>
                        </a:rPr>
                        <a:t>23261940</a:t>
                      </a:r>
                      <a:endParaRPr lang="en-US" altLang="ko-KR" sz="1400" b="0" i="0" u="none" strike="noStrike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>
                          <a:effectLst/>
                        </a:rPr>
                        <a:t>LED</a:t>
                      </a:r>
                      <a:r>
                        <a:rPr lang="ko-KR" altLang="en-US" sz="1400" u="none" strike="noStrike">
                          <a:effectLst/>
                        </a:rPr>
                        <a:t>가로등기구</a:t>
                      </a:r>
                      <a:r>
                        <a:rPr lang="en-US" altLang="ko-KR" sz="1400" u="none" strike="noStrike">
                          <a:effectLst/>
                        </a:rPr>
                        <a:t>, </a:t>
                      </a:r>
                      <a:r>
                        <a:rPr lang="ko-KR" altLang="en-US" sz="1400" u="none" strike="noStrike">
                          <a:effectLst/>
                        </a:rPr>
                        <a:t>엘앤에스엘이디</a:t>
                      </a:r>
                      <a:r>
                        <a:rPr lang="en-US" altLang="ko-KR" sz="1400" u="none" strike="noStrike">
                          <a:effectLst/>
                        </a:rPr>
                        <a:t>, </a:t>
                      </a:r>
                      <a:br>
                        <a:rPr lang="en-US" altLang="ko-KR" sz="1400" u="none" strike="noStrike">
                          <a:effectLst/>
                        </a:rPr>
                      </a:br>
                      <a:r>
                        <a:rPr lang="en-US" altLang="ko-KR" sz="1400" u="none" strike="noStrike">
                          <a:effectLst/>
                        </a:rPr>
                        <a:t>SD-180-2.0, 180W</a:t>
                      </a:r>
                      <a:endParaRPr lang="en-US" altLang="ko-KR" sz="1400" b="0" i="0" u="none" strike="noStrike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>
                          <a:effectLst/>
                        </a:rPr>
                        <a:t>437,000</a:t>
                      </a:r>
                      <a:endParaRPr lang="en-US" altLang="ko-KR" sz="1400" b="0" i="0" u="none" strike="noStrike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 dirty="0">
                        <a:solidFill>
                          <a:srgbClr val="555555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effectLst/>
                        </a:rPr>
                        <a:t>고효율인증</a:t>
                      </a:r>
                      <a:br>
                        <a:rPr lang="ko-KR" altLang="en-US" sz="1400" u="none" strike="noStrike" dirty="0">
                          <a:effectLst/>
                        </a:rPr>
                      </a:br>
                      <a:r>
                        <a:rPr lang="ko-KR" altLang="en-US" sz="1400" u="none" strike="noStrike" dirty="0">
                          <a:effectLst/>
                        </a:rPr>
                        <a:t>제</a:t>
                      </a:r>
                      <a:r>
                        <a:rPr lang="en-US" altLang="ko-KR" sz="1400" u="none" strike="noStrike" dirty="0">
                          <a:effectLst/>
                        </a:rPr>
                        <a:t>2476</a:t>
                      </a:r>
                      <a:r>
                        <a:rPr lang="ko-KR" altLang="en-US" sz="1400" u="none" strike="noStrike" dirty="0">
                          <a:effectLst/>
                        </a:rPr>
                        <a:t>호</a:t>
                      </a:r>
                      <a:endParaRPr lang="ko-KR" altLang="en-US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13" name="그림 12" descr="LED가로등기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546" y="2273977"/>
            <a:ext cx="641981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그림 13" descr="LED가로등기구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546" y="3341017"/>
            <a:ext cx="641981" cy="64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그림 14" descr="LED가로등기구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554" y="4443535"/>
            <a:ext cx="610973" cy="61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그림 15" descr="LED가로등기구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546" y="5532192"/>
            <a:ext cx="631880" cy="63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8795119" y="6365853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31</a:t>
            </a:r>
          </a:p>
          <a:p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4551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coin.wav"/>
          </p:stSnd>
        </p:sndAc>
      </p:transition>
    </mc:Choice>
    <mc:Fallback xmlns="">
      <p:transition spd="slow">
        <p:circle/>
        <p:sndAc>
          <p:stSnd>
            <p:snd r:embed="rId7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47474" y="1341997"/>
            <a:ext cx="403244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LED </a:t>
            </a:r>
            <a:r>
              <a:rPr lang="ko-KR" altLang="en-US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보안등  </a:t>
            </a:r>
            <a:r>
              <a:rPr lang="en-US" altLang="ko-KR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물품분류번호 </a:t>
            </a:r>
            <a:r>
              <a:rPr lang="en-US" altLang="ko-KR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en-US" altLang="ko-KR" sz="1400" dirty="0" smtClean="0"/>
              <a:t>39111608</a:t>
            </a:r>
            <a:r>
              <a:rPr lang="en-US" altLang="ko-KR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en-US" altLang="ko-KR" sz="1400" dirty="0"/>
          </a:p>
        </p:txBody>
      </p:sp>
      <p:sp>
        <p:nvSpPr>
          <p:cNvPr id="10" name="직사각형 9"/>
          <p:cNvSpPr/>
          <p:nvPr/>
        </p:nvSpPr>
        <p:spPr>
          <a:xfrm>
            <a:off x="503545" y="404664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b="1" dirty="0" smtClean="0"/>
              <a:t>나라장터 쇼핑몰</a:t>
            </a:r>
            <a:endParaRPr lang="en-US" altLang="ko-KR" sz="3600" b="1" dirty="0" smtClean="0"/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795009"/>
              </p:ext>
            </p:extLst>
          </p:nvPr>
        </p:nvGraphicFramePr>
        <p:xfrm>
          <a:off x="747474" y="1711329"/>
          <a:ext cx="7704856" cy="46440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0120"/>
                <a:gridCol w="3096344"/>
                <a:gridCol w="864096"/>
                <a:gridCol w="1584176"/>
                <a:gridCol w="1080120"/>
              </a:tblGrid>
              <a:tr h="57707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u="none" strike="noStrike" dirty="0">
                          <a:effectLst/>
                        </a:rPr>
                        <a:t>물품식별</a:t>
                      </a:r>
                      <a:br>
                        <a:rPr lang="ko-KR" altLang="en-US" sz="1400" b="1" u="none" strike="noStrike" dirty="0">
                          <a:effectLst/>
                        </a:rPr>
                      </a:br>
                      <a:r>
                        <a:rPr lang="ko-KR" altLang="en-US" sz="1400" b="1" u="none" strike="noStrike" dirty="0">
                          <a:effectLst/>
                        </a:rPr>
                        <a:t>번호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u="none" strike="noStrike" dirty="0" smtClean="0">
                          <a:effectLst/>
                        </a:rPr>
                        <a:t>물     품</a:t>
                      </a:r>
                      <a:r>
                        <a:rPr lang="ko-KR" altLang="en-US" sz="1400" b="1" u="none" strike="noStrike" dirty="0">
                          <a:effectLst/>
                        </a:rPr>
                        <a:t/>
                      </a:r>
                      <a:br>
                        <a:rPr lang="ko-KR" altLang="en-US" sz="1400" b="1" u="none" strike="noStrike" dirty="0">
                          <a:effectLst/>
                        </a:rPr>
                      </a:br>
                      <a:r>
                        <a:rPr lang="ko-KR" altLang="en-US" sz="1400" b="1" u="none" strike="noStrike" dirty="0" smtClean="0">
                          <a:effectLst/>
                        </a:rPr>
                        <a:t>식 별 명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u="none" strike="noStrike" dirty="0" smtClean="0">
                          <a:effectLst/>
                        </a:rPr>
                        <a:t>계 약</a:t>
                      </a:r>
                      <a:r>
                        <a:rPr lang="ko-KR" altLang="en-US" sz="1400" b="1" u="none" strike="noStrike" dirty="0">
                          <a:effectLst/>
                        </a:rPr>
                        <a:t/>
                      </a:r>
                      <a:br>
                        <a:rPr lang="ko-KR" altLang="en-US" sz="1400" b="1" u="none" strike="noStrike" dirty="0">
                          <a:effectLst/>
                        </a:rPr>
                      </a:br>
                      <a:r>
                        <a:rPr lang="ko-KR" altLang="en-US" sz="1400" b="1" u="none" strike="noStrike" dirty="0" smtClean="0">
                          <a:effectLst/>
                        </a:rPr>
                        <a:t>가 격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u="none" strike="noStrike" dirty="0" smtClean="0">
                          <a:effectLst/>
                        </a:rPr>
                        <a:t>제 품</a:t>
                      </a:r>
                      <a:r>
                        <a:rPr lang="ko-KR" altLang="en-US" sz="1400" b="1" u="none" strike="noStrike" dirty="0">
                          <a:effectLst/>
                        </a:rPr>
                        <a:t/>
                      </a:r>
                      <a:br>
                        <a:rPr lang="ko-KR" altLang="en-US" sz="1400" b="1" u="none" strike="noStrike" dirty="0">
                          <a:effectLst/>
                        </a:rPr>
                      </a:br>
                      <a:r>
                        <a:rPr lang="ko-KR" altLang="en-US" sz="1400" b="1" u="none" strike="noStrike" dirty="0" smtClean="0">
                          <a:effectLst/>
                        </a:rPr>
                        <a:t>사 진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u="none" strike="noStrike" dirty="0">
                          <a:effectLst/>
                        </a:rPr>
                        <a:t>품질관련</a:t>
                      </a:r>
                      <a:br>
                        <a:rPr lang="ko-KR" altLang="en-US" sz="1400" b="1" u="none" strike="noStrike" dirty="0">
                          <a:effectLst/>
                        </a:rPr>
                      </a:br>
                      <a:r>
                        <a:rPr lang="ko-KR" altLang="en-US" sz="1400" b="1" u="none" strike="noStrike" dirty="0">
                          <a:effectLst/>
                        </a:rPr>
                        <a:t>인증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</a:tr>
              <a:tr h="101675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</a:rPr>
                        <a:t>23124401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</a:rPr>
                        <a:t>LED</a:t>
                      </a:r>
                      <a:r>
                        <a:rPr lang="ko-KR" altLang="en-US" sz="1400" u="none" strike="noStrike">
                          <a:effectLst/>
                        </a:rPr>
                        <a:t>보안등기구</a:t>
                      </a:r>
                      <a:r>
                        <a:rPr lang="en-US" altLang="ko-KR" sz="1400" u="none" strike="noStrike" dirty="0">
                          <a:effectLst/>
                        </a:rPr>
                        <a:t>, </a:t>
                      </a:r>
                      <a:r>
                        <a:rPr lang="ko-KR" altLang="en-US" sz="1400" u="none" strike="noStrike">
                          <a:effectLst/>
                        </a:rPr>
                        <a:t>엘앤에스엘이디</a:t>
                      </a:r>
                      <a:r>
                        <a:rPr lang="en-US" altLang="ko-KR" sz="1400" u="none" strike="noStrike" dirty="0">
                          <a:effectLst/>
                        </a:rPr>
                        <a:t>, </a:t>
                      </a:r>
                      <a:br>
                        <a:rPr lang="en-US" altLang="ko-KR" sz="1400" u="none" strike="noStrike" dirty="0">
                          <a:effectLst/>
                        </a:rPr>
                      </a:br>
                      <a:r>
                        <a:rPr lang="en-US" altLang="ko-KR" sz="1400" u="none" strike="noStrike" dirty="0">
                          <a:effectLst/>
                        </a:rPr>
                        <a:t>SD-20-2.0, 20W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</a:rPr>
                        <a:t>108,000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effectLst/>
                        </a:rPr>
                        <a:t>고효율인증</a:t>
                      </a:r>
                      <a:br>
                        <a:rPr lang="ko-KR" altLang="en-US" sz="1400" u="none" strike="noStrike" dirty="0">
                          <a:effectLst/>
                        </a:rPr>
                      </a:br>
                      <a:r>
                        <a:rPr lang="ko-KR" altLang="en-US" sz="1400" u="none" strike="noStrike" dirty="0">
                          <a:effectLst/>
                        </a:rPr>
                        <a:t>제</a:t>
                      </a:r>
                      <a:r>
                        <a:rPr lang="en-US" altLang="ko-KR" sz="1400" u="none" strike="noStrike" dirty="0">
                          <a:effectLst/>
                        </a:rPr>
                        <a:t>1667</a:t>
                      </a:r>
                      <a:r>
                        <a:rPr lang="ko-KR" altLang="en-US" sz="1400" u="none" strike="noStrike" dirty="0">
                          <a:effectLst/>
                        </a:rPr>
                        <a:t>호</a:t>
                      </a:r>
                      <a:endParaRPr lang="ko-KR" altLang="en-US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</a:tr>
              <a:tr h="101675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>
                          <a:effectLst/>
                        </a:rPr>
                        <a:t>23261941</a:t>
                      </a:r>
                      <a:endParaRPr lang="en-US" altLang="ko-KR" sz="1400" b="0" i="0" u="none" strike="noStrike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</a:rPr>
                        <a:t>LED</a:t>
                      </a:r>
                      <a:r>
                        <a:rPr lang="ko-KR" altLang="en-US" sz="1400" u="none" strike="noStrike">
                          <a:effectLst/>
                        </a:rPr>
                        <a:t>보안등기구</a:t>
                      </a:r>
                      <a:r>
                        <a:rPr lang="en-US" altLang="ko-KR" sz="1400" u="none" strike="noStrike" dirty="0">
                          <a:effectLst/>
                        </a:rPr>
                        <a:t>, </a:t>
                      </a:r>
                      <a:r>
                        <a:rPr lang="ko-KR" altLang="en-US" sz="1400" u="none" strike="noStrike">
                          <a:effectLst/>
                        </a:rPr>
                        <a:t>엘앤에스엘이디</a:t>
                      </a:r>
                      <a:r>
                        <a:rPr lang="en-US" altLang="ko-KR" sz="1400" u="none" strike="noStrike" dirty="0">
                          <a:effectLst/>
                        </a:rPr>
                        <a:t>, </a:t>
                      </a:r>
                      <a:br>
                        <a:rPr lang="en-US" altLang="ko-KR" sz="1400" u="none" strike="noStrike" dirty="0">
                          <a:effectLst/>
                        </a:rPr>
                      </a:br>
                      <a:r>
                        <a:rPr lang="en-US" altLang="ko-KR" sz="1400" u="none" strike="noStrike" dirty="0">
                          <a:effectLst/>
                        </a:rPr>
                        <a:t>SD-30-2.0, 30W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</a:rPr>
                        <a:t>149,000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555555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>
                          <a:effectLst/>
                        </a:rPr>
                        <a:t>고효율인증</a:t>
                      </a:r>
                      <a:br>
                        <a:rPr lang="ko-KR" altLang="en-US" sz="1400" u="none" strike="noStrike">
                          <a:effectLst/>
                        </a:rPr>
                      </a:br>
                      <a:r>
                        <a:rPr lang="ko-KR" altLang="en-US" sz="1400" u="none" strike="noStrike">
                          <a:effectLst/>
                        </a:rPr>
                        <a:t>제</a:t>
                      </a:r>
                      <a:r>
                        <a:rPr lang="en-US" altLang="ko-KR" sz="1400" u="none" strike="noStrike">
                          <a:effectLst/>
                        </a:rPr>
                        <a:t>1668</a:t>
                      </a:r>
                      <a:r>
                        <a:rPr lang="ko-KR" altLang="en-US" sz="1400" u="none" strike="noStrike">
                          <a:effectLst/>
                        </a:rPr>
                        <a:t>호</a:t>
                      </a:r>
                      <a:endParaRPr lang="ko-KR" altLang="en-US" sz="1400" b="0" i="0" u="none" strike="noStrike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</a:tr>
              <a:tr h="101675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>
                          <a:effectLst/>
                        </a:rPr>
                        <a:t>23124402</a:t>
                      </a:r>
                      <a:endParaRPr lang="en-US" altLang="ko-KR" sz="1400" b="0" i="0" u="none" strike="noStrike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>
                          <a:effectLst/>
                        </a:rPr>
                        <a:t>LED</a:t>
                      </a:r>
                      <a:r>
                        <a:rPr lang="ko-KR" altLang="en-US" sz="1400" u="none" strike="noStrike">
                          <a:effectLst/>
                        </a:rPr>
                        <a:t>보안등기구</a:t>
                      </a:r>
                      <a:r>
                        <a:rPr lang="en-US" altLang="ko-KR" sz="1400" u="none" strike="noStrike">
                          <a:effectLst/>
                        </a:rPr>
                        <a:t>, </a:t>
                      </a:r>
                      <a:r>
                        <a:rPr lang="ko-KR" altLang="en-US" sz="1400" u="none" strike="noStrike">
                          <a:effectLst/>
                        </a:rPr>
                        <a:t>엘앤에스엘이디</a:t>
                      </a:r>
                      <a:r>
                        <a:rPr lang="en-US" altLang="ko-KR" sz="1400" u="none" strike="noStrike">
                          <a:effectLst/>
                        </a:rPr>
                        <a:t>, </a:t>
                      </a:r>
                      <a:br>
                        <a:rPr lang="en-US" altLang="ko-KR" sz="1400" u="none" strike="noStrike">
                          <a:effectLst/>
                        </a:rPr>
                      </a:br>
                      <a:r>
                        <a:rPr lang="en-US" altLang="ko-KR" sz="1400" u="none" strike="noStrike">
                          <a:effectLst/>
                        </a:rPr>
                        <a:t>SD-45-2.0, 45W</a:t>
                      </a:r>
                      <a:endParaRPr lang="en-US" altLang="ko-KR" sz="1400" b="0" i="0" u="none" strike="noStrike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>
                          <a:effectLst/>
                        </a:rPr>
                        <a:t>171,000</a:t>
                      </a:r>
                      <a:endParaRPr lang="en-US" altLang="ko-KR" sz="1400" b="0" i="0" u="none" strike="noStrike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 dirty="0">
                        <a:solidFill>
                          <a:srgbClr val="555555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>
                          <a:effectLst/>
                        </a:rPr>
                        <a:t>고효율인증</a:t>
                      </a:r>
                      <a:br>
                        <a:rPr lang="ko-KR" altLang="en-US" sz="1400" u="none" strike="noStrike">
                          <a:effectLst/>
                        </a:rPr>
                      </a:br>
                      <a:r>
                        <a:rPr lang="ko-KR" altLang="en-US" sz="1400" u="none" strike="noStrike">
                          <a:effectLst/>
                        </a:rPr>
                        <a:t>제</a:t>
                      </a:r>
                      <a:r>
                        <a:rPr lang="en-US" altLang="ko-KR" sz="1400" u="none" strike="noStrike">
                          <a:effectLst/>
                        </a:rPr>
                        <a:t>2261</a:t>
                      </a:r>
                      <a:r>
                        <a:rPr lang="ko-KR" altLang="en-US" sz="1400" u="none" strike="noStrike">
                          <a:effectLst/>
                        </a:rPr>
                        <a:t>호</a:t>
                      </a:r>
                      <a:endParaRPr lang="ko-KR" altLang="en-US" sz="1400" b="0" i="0" u="none" strike="noStrike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</a:tr>
              <a:tr h="101675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>
                          <a:effectLst/>
                        </a:rPr>
                        <a:t>23261942</a:t>
                      </a:r>
                      <a:endParaRPr lang="en-US" altLang="ko-KR" sz="1400" b="0" i="0" u="none" strike="noStrike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>
                          <a:effectLst/>
                        </a:rPr>
                        <a:t>LED</a:t>
                      </a:r>
                      <a:r>
                        <a:rPr lang="ko-KR" altLang="en-US" sz="1400" u="none" strike="noStrike">
                          <a:effectLst/>
                        </a:rPr>
                        <a:t>보안등기구</a:t>
                      </a:r>
                      <a:r>
                        <a:rPr lang="en-US" altLang="ko-KR" sz="1400" u="none" strike="noStrike">
                          <a:effectLst/>
                        </a:rPr>
                        <a:t>, </a:t>
                      </a:r>
                      <a:r>
                        <a:rPr lang="ko-KR" altLang="en-US" sz="1400" u="none" strike="noStrike">
                          <a:effectLst/>
                        </a:rPr>
                        <a:t>엘앤에스엘이디</a:t>
                      </a:r>
                      <a:r>
                        <a:rPr lang="en-US" altLang="ko-KR" sz="1400" u="none" strike="noStrike">
                          <a:effectLst/>
                        </a:rPr>
                        <a:t>, </a:t>
                      </a:r>
                      <a:br>
                        <a:rPr lang="en-US" altLang="ko-KR" sz="1400" u="none" strike="noStrike">
                          <a:effectLst/>
                        </a:rPr>
                      </a:br>
                      <a:r>
                        <a:rPr lang="en-US" altLang="ko-KR" sz="1400" u="none" strike="noStrike">
                          <a:effectLst/>
                        </a:rPr>
                        <a:t>SD-60-2.0, 60W</a:t>
                      </a:r>
                      <a:endParaRPr lang="en-US" altLang="ko-KR" sz="1400" b="0" i="0" u="none" strike="noStrike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</a:rPr>
                        <a:t>192,000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 dirty="0">
                        <a:solidFill>
                          <a:srgbClr val="555555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effectLst/>
                        </a:rPr>
                        <a:t>고효율인증</a:t>
                      </a:r>
                      <a:br>
                        <a:rPr lang="ko-KR" altLang="en-US" sz="1400" u="none" strike="noStrike" dirty="0">
                          <a:effectLst/>
                        </a:rPr>
                      </a:br>
                      <a:r>
                        <a:rPr lang="ko-KR" altLang="en-US" sz="1400" u="none" strike="noStrike" dirty="0">
                          <a:effectLst/>
                        </a:rPr>
                        <a:t>제</a:t>
                      </a:r>
                      <a:r>
                        <a:rPr lang="en-US" altLang="ko-KR" sz="1400" u="none" strike="noStrike" dirty="0">
                          <a:effectLst/>
                        </a:rPr>
                        <a:t>2176</a:t>
                      </a:r>
                      <a:r>
                        <a:rPr lang="ko-KR" altLang="en-US" sz="1400" u="none" strike="noStrike" dirty="0">
                          <a:effectLst/>
                        </a:rPr>
                        <a:t>호</a:t>
                      </a:r>
                      <a:endParaRPr lang="ko-KR" altLang="en-US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12" name="그림 11" descr="LED보안등기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082" y="2502928"/>
            <a:ext cx="648072" cy="64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그림 12" descr="LED보안등기구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839" y="3548422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그림 13" descr="LED보안등기구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840" y="4619454"/>
            <a:ext cx="648071" cy="64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그림 14" descr="LED보안등기구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681" y="5582682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8795119" y="6365853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32</a:t>
            </a:r>
          </a:p>
          <a:p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992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coin.wav"/>
          </p:stSnd>
        </p:sndAc>
      </p:transition>
    </mc:Choice>
    <mc:Fallback xmlns="">
      <p:transition spd="slow">
        <p:circle/>
        <p:sndAc>
          <p:stSnd>
            <p:snd r:embed="rId7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47474" y="1341997"/>
            <a:ext cx="403244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LED </a:t>
            </a:r>
            <a:r>
              <a:rPr lang="ko-KR" altLang="en-US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보안등  </a:t>
            </a:r>
            <a:r>
              <a:rPr lang="en-US" altLang="ko-KR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물품분류번호 </a:t>
            </a:r>
            <a:r>
              <a:rPr lang="en-US" altLang="ko-KR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en-US" altLang="ko-KR" sz="1400" dirty="0" smtClean="0"/>
              <a:t>39111608</a:t>
            </a:r>
            <a:r>
              <a:rPr lang="en-US" altLang="ko-KR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en-US" altLang="ko-KR" sz="1400" dirty="0"/>
          </a:p>
        </p:txBody>
      </p:sp>
      <p:sp>
        <p:nvSpPr>
          <p:cNvPr id="10" name="직사각형 9"/>
          <p:cNvSpPr/>
          <p:nvPr/>
        </p:nvSpPr>
        <p:spPr>
          <a:xfrm>
            <a:off x="503545" y="404664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b="1" dirty="0" smtClean="0"/>
              <a:t>나라장터 쇼핑몰</a:t>
            </a:r>
            <a:endParaRPr lang="en-US" altLang="ko-KR" sz="3600" b="1" dirty="0" smtClean="0"/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218108"/>
              </p:ext>
            </p:extLst>
          </p:nvPr>
        </p:nvGraphicFramePr>
        <p:xfrm>
          <a:off x="747474" y="1711329"/>
          <a:ext cx="7704856" cy="46440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0120"/>
                <a:gridCol w="3096344"/>
                <a:gridCol w="864096"/>
                <a:gridCol w="1584176"/>
                <a:gridCol w="1080120"/>
              </a:tblGrid>
              <a:tr h="57707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u="none" strike="noStrike" dirty="0">
                          <a:effectLst/>
                        </a:rPr>
                        <a:t>물품식별</a:t>
                      </a:r>
                      <a:br>
                        <a:rPr lang="ko-KR" altLang="en-US" sz="1400" b="1" u="none" strike="noStrike" dirty="0">
                          <a:effectLst/>
                        </a:rPr>
                      </a:br>
                      <a:r>
                        <a:rPr lang="ko-KR" altLang="en-US" sz="1400" b="1" u="none" strike="noStrike" dirty="0">
                          <a:effectLst/>
                        </a:rPr>
                        <a:t>번호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u="none" strike="noStrike" dirty="0" smtClean="0">
                          <a:effectLst/>
                        </a:rPr>
                        <a:t>물     품</a:t>
                      </a:r>
                      <a:r>
                        <a:rPr lang="ko-KR" altLang="en-US" sz="1400" b="1" u="none" strike="noStrike" dirty="0">
                          <a:effectLst/>
                        </a:rPr>
                        <a:t/>
                      </a:r>
                      <a:br>
                        <a:rPr lang="ko-KR" altLang="en-US" sz="1400" b="1" u="none" strike="noStrike" dirty="0">
                          <a:effectLst/>
                        </a:rPr>
                      </a:br>
                      <a:r>
                        <a:rPr lang="ko-KR" altLang="en-US" sz="1400" b="1" u="none" strike="noStrike" dirty="0" smtClean="0">
                          <a:effectLst/>
                        </a:rPr>
                        <a:t>식 별 명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u="none" strike="noStrike" dirty="0" smtClean="0">
                          <a:effectLst/>
                        </a:rPr>
                        <a:t>계 약</a:t>
                      </a:r>
                      <a:r>
                        <a:rPr lang="ko-KR" altLang="en-US" sz="1400" b="1" u="none" strike="noStrike" dirty="0">
                          <a:effectLst/>
                        </a:rPr>
                        <a:t/>
                      </a:r>
                      <a:br>
                        <a:rPr lang="ko-KR" altLang="en-US" sz="1400" b="1" u="none" strike="noStrike" dirty="0">
                          <a:effectLst/>
                        </a:rPr>
                      </a:br>
                      <a:r>
                        <a:rPr lang="ko-KR" altLang="en-US" sz="1400" b="1" u="none" strike="noStrike" dirty="0" smtClean="0">
                          <a:effectLst/>
                        </a:rPr>
                        <a:t>가 격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u="none" strike="noStrike" dirty="0" smtClean="0">
                          <a:effectLst/>
                        </a:rPr>
                        <a:t>제 품</a:t>
                      </a:r>
                      <a:r>
                        <a:rPr lang="ko-KR" altLang="en-US" sz="1400" b="1" u="none" strike="noStrike" dirty="0">
                          <a:effectLst/>
                        </a:rPr>
                        <a:t/>
                      </a:r>
                      <a:br>
                        <a:rPr lang="ko-KR" altLang="en-US" sz="1400" b="1" u="none" strike="noStrike" dirty="0">
                          <a:effectLst/>
                        </a:rPr>
                      </a:br>
                      <a:r>
                        <a:rPr lang="ko-KR" altLang="en-US" sz="1400" b="1" u="none" strike="noStrike" dirty="0" smtClean="0">
                          <a:effectLst/>
                        </a:rPr>
                        <a:t>사 진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u="none" strike="noStrike" dirty="0">
                          <a:effectLst/>
                        </a:rPr>
                        <a:t>품질관련</a:t>
                      </a:r>
                      <a:br>
                        <a:rPr lang="ko-KR" altLang="en-US" sz="1400" b="1" u="none" strike="noStrike" dirty="0">
                          <a:effectLst/>
                        </a:rPr>
                      </a:br>
                      <a:r>
                        <a:rPr lang="ko-KR" altLang="en-US" sz="1400" b="1" u="none" strike="noStrike" dirty="0">
                          <a:effectLst/>
                        </a:rPr>
                        <a:t>인증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</a:tr>
              <a:tr h="101675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dirty="0" smtClean="0"/>
                        <a:t>23261949</a:t>
                      </a:r>
                    </a:p>
                    <a:p>
                      <a:pPr algn="ctr" fontAlgn="ctr"/>
                      <a:r>
                        <a:rPr lang="en-US" altLang="ko-KR" sz="1400" dirty="0" smtClean="0"/>
                        <a:t>23261950</a:t>
                      </a:r>
                    </a:p>
                    <a:p>
                      <a:pPr algn="ctr" fontAlgn="ctr"/>
                      <a:r>
                        <a:rPr lang="en-US" altLang="ko-KR" sz="1400" dirty="0" smtClean="0"/>
                        <a:t>23261951</a:t>
                      </a:r>
                    </a:p>
                    <a:p>
                      <a:pPr algn="ctr" fontAlgn="ctr"/>
                      <a:r>
                        <a:rPr lang="en-US" altLang="ko-KR" sz="1400" dirty="0" smtClean="0"/>
                        <a:t>23261952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dirty="0" smtClean="0"/>
                        <a:t>LED</a:t>
                      </a:r>
                      <a:r>
                        <a:rPr lang="ko-KR" altLang="en-US" sz="1400" dirty="0" smtClean="0"/>
                        <a:t>터널용 </a:t>
                      </a:r>
                      <a:r>
                        <a:rPr lang="ko-KR" altLang="en-US" sz="1400" dirty="0" err="1" smtClean="0"/>
                        <a:t>등기구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err="1" smtClean="0"/>
                        <a:t>엘앤에스엘이디</a:t>
                      </a:r>
                      <a:endParaRPr lang="en-US" altLang="ko-KR" sz="1400" dirty="0" smtClean="0"/>
                    </a:p>
                    <a:p>
                      <a:pPr algn="ctr" fontAlgn="ctr"/>
                      <a:r>
                        <a:rPr lang="en-US" altLang="ko-KR" sz="1400" dirty="0" smtClean="0"/>
                        <a:t> S</a:t>
                      </a:r>
                      <a:r>
                        <a:rPr lang="ko-KR" altLang="en-US" sz="1400" dirty="0" smtClean="0"/>
                        <a:t>타입</a:t>
                      </a:r>
                      <a:endParaRPr lang="en-US" altLang="ko-KR" sz="1400" dirty="0" smtClean="0"/>
                    </a:p>
                    <a:p>
                      <a:pPr algn="ctr" fontAlgn="ctr"/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25W, 50W,</a:t>
                      </a:r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 75W, 100W</a:t>
                      </a:r>
                      <a:endParaRPr lang="en-US" altLang="ko-KR" sz="1400" b="0" i="0" u="none" strike="noStrike" dirty="0">
                        <a:solidFill>
                          <a:srgbClr val="FF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 smtClean="0">
                          <a:effectLst/>
                        </a:rPr>
                        <a:t>177,000</a:t>
                      </a:r>
                    </a:p>
                    <a:p>
                      <a:pPr algn="ctr" fontAlgn="ctr"/>
                      <a:r>
                        <a:rPr lang="en-US" altLang="ko-KR" sz="1400" u="none" strike="noStrike" dirty="0" smtClean="0">
                          <a:effectLst/>
                        </a:rPr>
                        <a:t>194,000</a:t>
                      </a:r>
                    </a:p>
                    <a:p>
                      <a:pPr algn="ctr" fontAlgn="ctr"/>
                      <a:r>
                        <a:rPr lang="en-US" altLang="ko-KR" sz="1400" u="none" strike="noStrike" dirty="0" smtClean="0">
                          <a:effectLst/>
                        </a:rPr>
                        <a:t>214,000</a:t>
                      </a:r>
                    </a:p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247,000</a:t>
                      </a:r>
                      <a:endParaRPr lang="en-US" altLang="ko-KR" sz="1400" b="0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effectLst/>
                        </a:rPr>
                        <a:t>고효율인증</a:t>
                      </a:r>
                      <a:br>
                        <a:rPr lang="ko-KR" altLang="en-US" sz="1400" u="none" strike="noStrike" dirty="0">
                          <a:effectLst/>
                        </a:rPr>
                      </a:br>
                      <a:r>
                        <a:rPr lang="ko-KR" altLang="en-US" sz="1400" u="none" strike="noStrike" dirty="0">
                          <a:effectLst/>
                        </a:rPr>
                        <a:t>제</a:t>
                      </a:r>
                      <a:r>
                        <a:rPr lang="en-US" altLang="ko-KR" sz="1400" u="none" strike="noStrike" dirty="0">
                          <a:effectLst/>
                        </a:rPr>
                        <a:t>1667</a:t>
                      </a:r>
                      <a:r>
                        <a:rPr lang="ko-KR" altLang="en-US" sz="1400" u="none" strike="noStrike" dirty="0">
                          <a:effectLst/>
                        </a:rPr>
                        <a:t>호</a:t>
                      </a:r>
                      <a:endParaRPr lang="ko-KR" altLang="en-US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</a:tr>
              <a:tr h="101675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dirty="0" smtClean="0"/>
                        <a:t>23124395</a:t>
                      </a:r>
                    </a:p>
                    <a:p>
                      <a:pPr algn="ctr" fontAlgn="ctr"/>
                      <a:r>
                        <a:rPr lang="en-US" altLang="ko-KR" sz="1400" dirty="0" smtClean="0"/>
                        <a:t>23261950</a:t>
                      </a:r>
                    </a:p>
                    <a:p>
                      <a:pPr algn="ctr" fontAlgn="ctr"/>
                      <a:r>
                        <a:rPr lang="en-US" altLang="ko-KR" sz="1400" dirty="0" smtClean="0"/>
                        <a:t>23261951</a:t>
                      </a:r>
                    </a:p>
                    <a:p>
                      <a:pPr algn="ctr" fontAlgn="ctr"/>
                      <a:r>
                        <a:rPr lang="en-US" altLang="ko-KR" sz="1400" dirty="0" smtClean="0"/>
                        <a:t>23261952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dirty="0" smtClean="0"/>
                        <a:t>LED</a:t>
                      </a:r>
                      <a:r>
                        <a:rPr lang="ko-KR" altLang="en-US" sz="1400" dirty="0" smtClean="0"/>
                        <a:t>터널용 </a:t>
                      </a:r>
                      <a:r>
                        <a:rPr lang="ko-KR" altLang="en-US" sz="1400" dirty="0" err="1" smtClean="0"/>
                        <a:t>등기구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err="1" smtClean="0"/>
                        <a:t>엘앤에스엘이디</a:t>
                      </a:r>
                      <a:endParaRPr lang="en-US" altLang="ko-KR" sz="1400" dirty="0" smtClean="0"/>
                    </a:p>
                    <a:p>
                      <a:pPr algn="ctr" fontAlgn="ctr"/>
                      <a:r>
                        <a:rPr lang="en-US" altLang="ko-KR" sz="1400" dirty="0" smtClean="0"/>
                        <a:t> D</a:t>
                      </a:r>
                      <a:r>
                        <a:rPr lang="ko-KR" altLang="en-US" sz="1400" dirty="0" smtClean="0"/>
                        <a:t>타입</a:t>
                      </a:r>
                      <a:endParaRPr lang="en-US" altLang="ko-KR" sz="1400" dirty="0" smtClean="0"/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25W, 50W,</a:t>
                      </a:r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 75W, 100W</a:t>
                      </a:r>
                      <a:endParaRPr lang="en-US" altLang="ko-KR" sz="1400" b="0" i="0" u="none" strike="noStrike" dirty="0">
                        <a:solidFill>
                          <a:srgbClr val="FF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 smtClean="0">
                          <a:effectLst/>
                        </a:rPr>
                        <a:t>188,000</a:t>
                      </a:r>
                    </a:p>
                    <a:p>
                      <a:pPr algn="ctr" fontAlgn="ctr"/>
                      <a:r>
                        <a:rPr lang="en-US" altLang="ko-KR" sz="1400" u="none" strike="noStrike" dirty="0" smtClean="0">
                          <a:effectLst/>
                        </a:rPr>
                        <a:t>206,000</a:t>
                      </a:r>
                    </a:p>
                    <a:p>
                      <a:pPr algn="ctr" fontAlgn="ctr"/>
                      <a:r>
                        <a:rPr lang="en-US" altLang="ko-KR" sz="1400" u="none" strike="noStrike" dirty="0" smtClean="0">
                          <a:effectLst/>
                        </a:rPr>
                        <a:t>220,000</a:t>
                      </a:r>
                    </a:p>
                    <a:p>
                      <a:pPr algn="ctr" fontAlgn="ctr"/>
                      <a:r>
                        <a:rPr lang="en-US" altLang="ko-KR" sz="1400" u="none" strike="noStrike" dirty="0" smtClean="0">
                          <a:effectLst/>
                        </a:rPr>
                        <a:t>254,000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 dirty="0">
                        <a:solidFill>
                          <a:srgbClr val="555555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>
                          <a:effectLst/>
                        </a:rPr>
                        <a:t>고효율인증</a:t>
                      </a:r>
                      <a:br>
                        <a:rPr lang="ko-KR" altLang="en-US" sz="1400" u="none" strike="noStrike">
                          <a:effectLst/>
                        </a:rPr>
                      </a:br>
                      <a:r>
                        <a:rPr lang="ko-KR" altLang="en-US" sz="1400" u="none" strike="noStrike">
                          <a:effectLst/>
                        </a:rPr>
                        <a:t>제</a:t>
                      </a:r>
                      <a:r>
                        <a:rPr lang="en-US" altLang="ko-KR" sz="1400" u="none" strike="noStrike">
                          <a:effectLst/>
                        </a:rPr>
                        <a:t>1668</a:t>
                      </a:r>
                      <a:r>
                        <a:rPr lang="ko-KR" altLang="en-US" sz="1400" u="none" strike="noStrike">
                          <a:effectLst/>
                        </a:rPr>
                        <a:t>호</a:t>
                      </a:r>
                      <a:endParaRPr lang="ko-KR" altLang="en-US" sz="1400" b="0" i="0" u="none" strike="noStrike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</a:tr>
              <a:tr h="101675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dirty="0" smtClean="0"/>
                        <a:t>23124399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dirty="0" smtClean="0"/>
                        <a:t>LED</a:t>
                      </a:r>
                      <a:r>
                        <a:rPr lang="ko-KR" altLang="en-US" sz="1400" dirty="0" smtClean="0"/>
                        <a:t>터널용 </a:t>
                      </a:r>
                      <a:r>
                        <a:rPr lang="ko-KR" altLang="en-US" sz="1400" dirty="0" err="1" smtClean="0"/>
                        <a:t>등기구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err="1" smtClean="0"/>
                        <a:t>엘앤에스엘이디</a:t>
                      </a:r>
                      <a:r>
                        <a:rPr lang="en-US" altLang="ko-KR" sz="1400" dirty="0" smtClean="0"/>
                        <a:t> </a:t>
                      </a:r>
                    </a:p>
                    <a:p>
                      <a:pPr algn="ctr" fontAlgn="ctr"/>
                      <a:r>
                        <a:rPr lang="en-US" altLang="ko-KR" sz="1400" dirty="0" smtClean="0"/>
                        <a:t>TL-125-D, 125W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 smtClean="0">
                          <a:effectLst/>
                        </a:rPr>
                        <a:t>310,000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 dirty="0">
                        <a:solidFill>
                          <a:srgbClr val="555555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>
                          <a:effectLst/>
                        </a:rPr>
                        <a:t>고효율인증</a:t>
                      </a:r>
                      <a:br>
                        <a:rPr lang="ko-KR" altLang="en-US" sz="1400" u="none" strike="noStrike">
                          <a:effectLst/>
                        </a:rPr>
                      </a:br>
                      <a:r>
                        <a:rPr lang="ko-KR" altLang="en-US" sz="1400" u="none" strike="noStrike">
                          <a:effectLst/>
                        </a:rPr>
                        <a:t>제</a:t>
                      </a:r>
                      <a:r>
                        <a:rPr lang="en-US" altLang="ko-KR" sz="1400" u="none" strike="noStrike">
                          <a:effectLst/>
                        </a:rPr>
                        <a:t>2261</a:t>
                      </a:r>
                      <a:r>
                        <a:rPr lang="ko-KR" altLang="en-US" sz="1400" u="none" strike="noStrike">
                          <a:effectLst/>
                        </a:rPr>
                        <a:t>호</a:t>
                      </a:r>
                      <a:endParaRPr lang="ko-KR" altLang="en-US" sz="1400" b="0" i="0" u="none" strike="noStrike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</a:tr>
              <a:tr h="101675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dirty="0" smtClean="0"/>
                        <a:t>23124400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dirty="0" smtClean="0"/>
                        <a:t>LED</a:t>
                      </a:r>
                      <a:r>
                        <a:rPr lang="ko-KR" altLang="en-US" sz="1400" dirty="0" smtClean="0"/>
                        <a:t>터널용 </a:t>
                      </a:r>
                      <a:r>
                        <a:rPr lang="ko-KR" altLang="en-US" sz="1400" dirty="0" err="1" smtClean="0"/>
                        <a:t>등기구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err="1" smtClean="0"/>
                        <a:t>엘앤에스엘이디</a:t>
                      </a:r>
                      <a:endParaRPr lang="en-US" altLang="ko-KR" sz="1400" dirty="0" smtClean="0"/>
                    </a:p>
                    <a:p>
                      <a:pPr algn="ctr" fontAlgn="ctr"/>
                      <a:r>
                        <a:rPr lang="en-US" altLang="ko-KR" sz="1400" dirty="0" smtClean="0"/>
                        <a:t> TL-150-D, 150W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330,000</a:t>
                      </a:r>
                      <a:endParaRPr lang="en-US" altLang="ko-KR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 dirty="0">
                        <a:solidFill>
                          <a:srgbClr val="555555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effectLst/>
                        </a:rPr>
                        <a:t>고효율인증</a:t>
                      </a:r>
                      <a:br>
                        <a:rPr lang="ko-KR" altLang="en-US" sz="1400" u="none" strike="noStrike" dirty="0">
                          <a:effectLst/>
                        </a:rPr>
                      </a:br>
                      <a:r>
                        <a:rPr lang="ko-KR" altLang="en-US" sz="1400" u="none" strike="noStrike" dirty="0">
                          <a:effectLst/>
                        </a:rPr>
                        <a:t>제</a:t>
                      </a:r>
                      <a:r>
                        <a:rPr lang="en-US" altLang="ko-KR" sz="1400" u="none" strike="noStrike" dirty="0">
                          <a:effectLst/>
                        </a:rPr>
                        <a:t>2176</a:t>
                      </a:r>
                      <a:r>
                        <a:rPr lang="ko-KR" altLang="en-US" sz="1400" u="none" strike="noStrike" dirty="0">
                          <a:effectLst/>
                        </a:rPr>
                        <a:t>호</a:t>
                      </a:r>
                      <a:endParaRPr lang="ko-KR" altLang="en-US" sz="1400" b="0" i="0" u="none" strike="noStrike" dirty="0">
                        <a:solidFill>
                          <a:srgbClr val="555555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330" y="2492896"/>
            <a:ext cx="62309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704" y="3452327"/>
            <a:ext cx="1086341" cy="778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8956" y="4581128"/>
            <a:ext cx="1075089" cy="606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329" y="5589240"/>
            <a:ext cx="1075089" cy="606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795119" y="6365853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33</a:t>
            </a:r>
          </a:p>
          <a:p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1910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coin.wav"/>
          </p:stSnd>
        </p:sndAc>
      </p:transition>
    </mc:Choice>
    <mc:Fallback xmlns="">
      <p:transition spd="slow">
        <p:circle/>
        <p:sndAc>
          <p:stSnd>
            <p:snd r:embed="rId6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1547661" y="1988840"/>
            <a:ext cx="6048672" cy="1107996"/>
          </a:xfrm>
          <a:prstGeom prst="rect">
            <a:avLst/>
          </a:prstGeom>
          <a:ln>
            <a:noFill/>
          </a:ln>
          <a:effectLst>
            <a:reflection blurRad="6350" stA="50000" endA="300" endPos="55500" dist="50800" dir="5400000" sy="-100000" algn="bl" rotWithShape="0"/>
          </a:effectLst>
        </p:spPr>
        <p:txBody>
          <a:bodyPr wrap="square">
            <a:spAutoFit/>
          </a:bodyPr>
          <a:lstStyle/>
          <a:p>
            <a:pPr algn="ctr"/>
            <a:r>
              <a:rPr lang="ko-KR" altLang="en-US" sz="6600" b="1" dirty="0" smtClean="0">
                <a:latin typeface="MD아트체" panose="02020603020101020101" pitchFamily="18" charset="-127"/>
                <a:ea typeface="MD아트체" panose="02020603020101020101" pitchFamily="18" charset="-127"/>
              </a:rPr>
              <a:t>감 사 합 </a:t>
            </a:r>
            <a:r>
              <a:rPr lang="ko-KR" altLang="en-US" sz="6600" b="1" dirty="0" err="1" smtClean="0">
                <a:latin typeface="MD아트체" panose="02020603020101020101" pitchFamily="18" charset="-127"/>
                <a:ea typeface="MD아트체" panose="02020603020101020101" pitchFamily="18" charset="-127"/>
              </a:rPr>
              <a:t>니</a:t>
            </a:r>
            <a:r>
              <a:rPr lang="ko-KR" altLang="en-US" sz="6600" b="1" dirty="0" smtClean="0">
                <a:latin typeface="MD아트체" panose="02020603020101020101" pitchFamily="18" charset="-127"/>
                <a:ea typeface="MD아트체" panose="02020603020101020101" pitchFamily="18" charset="-127"/>
              </a:rPr>
              <a:t> 다</a:t>
            </a:r>
            <a:endParaRPr lang="en-US" altLang="ko-KR" sz="6600" b="1" dirty="0">
              <a:latin typeface="MD아트체" panose="02020603020101020101" pitchFamily="18" charset="-127"/>
              <a:ea typeface="MD아트체" panose="02020603020101020101" pitchFamily="18" charset="-127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395" y="5309592"/>
            <a:ext cx="19812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직사각형 14"/>
          <p:cNvSpPr/>
          <p:nvPr/>
        </p:nvSpPr>
        <p:spPr>
          <a:xfrm>
            <a:off x="6012160" y="5912474"/>
            <a:ext cx="27510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KEPCO</a:t>
            </a:r>
            <a:r>
              <a:rPr lang="en-US" altLang="ko-KR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 </a:t>
            </a:r>
            <a:r>
              <a:rPr lang="en-US" altLang="ko-KR" sz="14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Energy solution </a:t>
            </a:r>
            <a:endParaRPr lang="ko-KR" altLang="en-US" sz="1400" dirty="0"/>
          </a:p>
        </p:txBody>
      </p:sp>
      <p:pic>
        <p:nvPicPr>
          <p:cNvPr id="16" name="_x182511864" descr="EMB000037703e9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572" y="5943099"/>
            <a:ext cx="4064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직사각형 16"/>
          <p:cNvSpPr/>
          <p:nvPr/>
        </p:nvSpPr>
        <p:spPr>
          <a:xfrm>
            <a:off x="3902287" y="5885468"/>
            <a:ext cx="2109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b="1" dirty="0" smtClean="0">
                <a:solidFill>
                  <a:srgbClr val="0000FF"/>
                </a:solidFill>
                <a:latin typeface="HY동녘B" panose="02030600000101010101" pitchFamily="18" charset="-127"/>
                <a:ea typeface="HY동녘B" panose="02030600000101010101" pitchFamily="18" charset="-127"/>
              </a:rPr>
              <a:t>세  종  글  </a:t>
            </a:r>
            <a:r>
              <a:rPr lang="ko-KR" altLang="en-US" sz="2000" b="1" dirty="0" err="1" smtClean="0">
                <a:solidFill>
                  <a:srgbClr val="0000FF"/>
                </a:solidFill>
                <a:latin typeface="HY동녘B" panose="02030600000101010101" pitchFamily="18" charset="-127"/>
                <a:ea typeface="HY동녘B" panose="02030600000101010101" pitchFamily="18" charset="-127"/>
              </a:rPr>
              <a:t>로</a:t>
            </a:r>
            <a:r>
              <a:rPr lang="ko-KR" altLang="en-US" sz="2000" b="1" dirty="0" smtClean="0">
                <a:solidFill>
                  <a:srgbClr val="0000FF"/>
                </a:solidFill>
                <a:latin typeface="HY동녘B" panose="02030600000101010101" pitchFamily="18" charset="-127"/>
                <a:ea typeface="HY동녘B" panose="02030600000101010101" pitchFamily="18" charset="-127"/>
              </a:rPr>
              <a:t>  벌</a:t>
            </a:r>
            <a:endParaRPr lang="ko-KR" altLang="en-US" sz="2000" b="1" dirty="0">
              <a:solidFill>
                <a:srgbClr val="0000FF"/>
              </a:solidFill>
              <a:latin typeface="HY동녘B" panose="02030600000101010101" pitchFamily="18" charset="-127"/>
              <a:ea typeface="HY동녘B" panose="02030600000101010101" pitchFamily="18" charset="-127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17" y="5951036"/>
            <a:ext cx="26479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084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8833748" y="6364499"/>
            <a:ext cx="250532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832482" y="6362484"/>
            <a:ext cx="2786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404664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AutoNum type="arabicPeriod"/>
            </a:pPr>
            <a:r>
              <a:rPr lang="en-US" altLang="ko-KR" sz="28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4</a:t>
            </a:r>
            <a:r>
              <a:rPr lang="ko-KR" altLang="en-US" sz="28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차 산업혁명 기술과  </a:t>
            </a:r>
            <a:r>
              <a:rPr lang="ko-KR" altLang="en-US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관</a:t>
            </a:r>
            <a:r>
              <a:rPr lang="ko-KR" altLang="en-US" sz="28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⋅</a:t>
            </a:r>
            <a:r>
              <a:rPr lang="ko-KR" altLang="en-US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산</a:t>
            </a:r>
            <a:r>
              <a:rPr lang="ko-KR" altLang="en-US" sz="28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⋅</a:t>
            </a:r>
            <a:r>
              <a:rPr lang="ko-KR" altLang="en-US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학</a:t>
            </a:r>
            <a:r>
              <a:rPr lang="en-US" altLang="ko-KR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협력</a:t>
            </a:r>
            <a:r>
              <a:rPr lang="en-US" altLang="ko-KR" sz="28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‘</a:t>
            </a:r>
            <a:r>
              <a:rPr lang="ko-KR" altLang="en-US" sz="28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가평군</a:t>
            </a:r>
            <a:r>
              <a:rPr lang="en-US" altLang="ko-KR" sz="2800" b="1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’</a:t>
            </a:r>
            <a:endParaRPr lang="en-US" altLang="ko-KR" sz="2800" b="1" dirty="0" smtClean="0">
              <a:solidFill>
                <a:srgbClr val="FF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342900" indent="-342900" algn="ctr">
              <a:buAutoNum type="arabicPeriod"/>
            </a:pPr>
            <a:endParaRPr lang="en-US" altLang="ko-KR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342900" indent="-342900" algn="ctr">
              <a:buAutoNum type="arabicPeriod"/>
            </a:pPr>
            <a:endParaRPr lang="en-US" altLang="ko-KR" b="1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2000" b="1" dirty="0" smtClean="0">
                <a:solidFill>
                  <a:srgbClr val="0000FF"/>
                </a:solidFill>
                <a:latin typeface="MD아트체" panose="02020603020101020101" pitchFamily="18" charset="-127"/>
                <a:ea typeface="MD아트체" panose="02020603020101020101" pitchFamily="18" charset="-127"/>
              </a:rPr>
              <a:t> 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700143" y="1697401"/>
            <a:ext cx="8046640" cy="1517239"/>
          </a:xfrm>
          <a:prstGeom prst="roundRect">
            <a:avLst/>
          </a:prstGeom>
          <a:noFill/>
          <a:ln w="76200"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1553364" y="2132854"/>
            <a:ext cx="63401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600" dirty="0" smtClean="0">
                <a:latin typeface="HY울릉도B" panose="02030600000101010101" pitchFamily="18" charset="-127"/>
                <a:ea typeface="HY울릉도B" panose="02030600000101010101" pitchFamily="18" charset="-127"/>
              </a:rPr>
              <a:t>발전소 증대가 아닌 </a:t>
            </a:r>
            <a:r>
              <a:rPr lang="ko-KR" altLang="en-US" sz="3600" dirty="0" smtClean="0">
                <a:solidFill>
                  <a:srgbClr val="FF0000"/>
                </a:solidFill>
                <a:latin typeface="HY울릉도B" panose="02030600000101010101" pitchFamily="18" charset="-127"/>
                <a:ea typeface="HY울릉도B" panose="02030600000101010101" pitchFamily="18" charset="-127"/>
              </a:rPr>
              <a:t>감소</a:t>
            </a:r>
            <a:r>
              <a:rPr lang="ko-KR" altLang="en-US" sz="3600" dirty="0" smtClean="0">
                <a:latin typeface="HY울릉도B" panose="02030600000101010101" pitchFamily="18" charset="-127"/>
                <a:ea typeface="HY울릉도B" panose="02030600000101010101" pitchFamily="18" charset="-127"/>
              </a:rPr>
              <a:t> 정책</a:t>
            </a:r>
            <a:endParaRPr lang="ko-KR" altLang="en-US" sz="3600" dirty="0">
              <a:latin typeface="HY울릉도B" panose="02030600000101010101" pitchFamily="18" charset="-127"/>
              <a:ea typeface="HY울릉도B" panose="0203060000010101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833134" y="3573016"/>
            <a:ext cx="7760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b="1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AC LED Light</a:t>
            </a:r>
            <a:r>
              <a:rPr lang="ko-KR" altLang="en-US" sz="3200" b="1" dirty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3200" b="1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800" b="1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교체를  통한  전력감소</a:t>
            </a:r>
            <a:endParaRPr lang="ko-KR" altLang="en-US" sz="2800" dirty="0">
              <a:solidFill>
                <a:srgbClr val="0000FF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467544" y="5421068"/>
            <a:ext cx="8491469" cy="46166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en-US" altLang="ko-KR" sz="2400" b="1" dirty="0" smtClean="0">
                <a:solidFill>
                  <a:srgbClr val="00CC00"/>
                </a:solidFill>
                <a:ea typeface="HY견고딕" panose="02030600000101010101" pitchFamily="18" charset="-127"/>
              </a:rPr>
              <a:t> 2. </a:t>
            </a:r>
            <a:r>
              <a:rPr lang="ko-KR" altLang="en-US" sz="2400" b="1" dirty="0" smtClean="0">
                <a:solidFill>
                  <a:srgbClr val="00CC00"/>
                </a:solidFill>
                <a:ea typeface="HY견고딕" panose="02030600000101010101" pitchFamily="18" charset="-127"/>
              </a:rPr>
              <a:t>하이 </a:t>
            </a:r>
            <a:r>
              <a:rPr lang="ko-KR" altLang="en-US" sz="2400" b="1" dirty="0" err="1" smtClean="0">
                <a:solidFill>
                  <a:srgbClr val="00CC00"/>
                </a:solidFill>
                <a:ea typeface="HY견고딕" panose="02030600000101010101" pitchFamily="18" charset="-127"/>
              </a:rPr>
              <a:t>베이</a:t>
            </a:r>
            <a:r>
              <a:rPr lang="ko-KR" altLang="en-US" sz="2400" b="1" dirty="0" smtClean="0">
                <a:solidFill>
                  <a:srgbClr val="00CC00"/>
                </a:solidFill>
                <a:ea typeface="HY견고딕" panose="02030600000101010101" pitchFamily="18" charset="-127"/>
              </a:rPr>
              <a:t> </a:t>
            </a:r>
            <a:r>
              <a:rPr lang="en-US" altLang="ko-KR" sz="2400" b="1" dirty="0" smtClean="0">
                <a:solidFill>
                  <a:srgbClr val="00CC00"/>
                </a:solidFill>
                <a:ea typeface="HY견고딕" panose="02030600000101010101" pitchFamily="18" charset="-127"/>
              </a:rPr>
              <a:t>( </a:t>
            </a:r>
            <a:r>
              <a:rPr lang="ko-KR" altLang="en-US" sz="2400" b="1" dirty="0" smtClean="0">
                <a:solidFill>
                  <a:srgbClr val="FF0000"/>
                </a:solidFill>
                <a:ea typeface="HY견고딕" panose="02030600000101010101" pitchFamily="18" charset="-127"/>
              </a:rPr>
              <a:t>공장</a:t>
            </a:r>
            <a:r>
              <a:rPr lang="en-US" altLang="ko-KR" sz="2400" b="1" dirty="0" smtClean="0">
                <a:solidFill>
                  <a:srgbClr val="FF0000"/>
                </a:solidFill>
                <a:ea typeface="HY견고딕" panose="02030600000101010101" pitchFamily="18" charset="-127"/>
              </a:rPr>
              <a:t>, </a:t>
            </a:r>
            <a:r>
              <a:rPr lang="ko-KR" altLang="en-US" sz="2400" b="1" dirty="0" smtClean="0">
                <a:solidFill>
                  <a:srgbClr val="FF0000"/>
                </a:solidFill>
                <a:ea typeface="HY견고딕" panose="02030600000101010101" pitchFamily="18" charset="-127"/>
              </a:rPr>
              <a:t>물류창고</a:t>
            </a:r>
            <a:r>
              <a:rPr lang="en-US" altLang="ko-KR" sz="2400" b="1" dirty="0" smtClean="0">
                <a:solidFill>
                  <a:srgbClr val="FF0000"/>
                </a:solidFill>
                <a:ea typeface="HY견고딕" panose="02030600000101010101" pitchFamily="18" charset="-127"/>
              </a:rPr>
              <a:t>, </a:t>
            </a:r>
            <a:r>
              <a:rPr lang="ko-KR" altLang="en-US" sz="2400" b="1" dirty="0" smtClean="0">
                <a:solidFill>
                  <a:srgbClr val="FF0000"/>
                </a:solidFill>
                <a:ea typeface="HY견고딕" panose="02030600000101010101" pitchFamily="18" charset="-127"/>
              </a:rPr>
              <a:t>상가</a:t>
            </a:r>
            <a:r>
              <a:rPr lang="en-US" altLang="ko-KR" sz="2400" b="1" dirty="0" smtClean="0">
                <a:solidFill>
                  <a:srgbClr val="FF0000"/>
                </a:solidFill>
                <a:ea typeface="HY견고딕" panose="02030600000101010101" pitchFamily="18" charset="-127"/>
              </a:rPr>
              <a:t>, </a:t>
            </a:r>
            <a:r>
              <a:rPr lang="ko-KR" altLang="en-US" sz="2400" b="1" dirty="0" smtClean="0">
                <a:solidFill>
                  <a:srgbClr val="FF0000"/>
                </a:solidFill>
                <a:ea typeface="HY견고딕" panose="02030600000101010101" pitchFamily="18" charset="-127"/>
              </a:rPr>
              <a:t>간판</a:t>
            </a:r>
            <a:r>
              <a:rPr lang="en-US" altLang="ko-KR" sz="2400" b="1" dirty="0" smtClean="0">
                <a:solidFill>
                  <a:srgbClr val="FF0000"/>
                </a:solidFill>
                <a:ea typeface="HY견고딕" panose="02030600000101010101" pitchFamily="18" charset="-127"/>
              </a:rPr>
              <a:t>, </a:t>
            </a:r>
            <a:r>
              <a:rPr lang="ko-KR" altLang="en-US" sz="2400" b="1" dirty="0" smtClean="0">
                <a:solidFill>
                  <a:srgbClr val="FF0000"/>
                </a:solidFill>
                <a:ea typeface="HY견고딕" panose="02030600000101010101" pitchFamily="18" charset="-127"/>
              </a:rPr>
              <a:t>기타 다양한 용도 </a:t>
            </a:r>
            <a:r>
              <a:rPr lang="en-US" altLang="ko-KR" sz="2400" b="1" dirty="0" smtClean="0">
                <a:solidFill>
                  <a:srgbClr val="00CC00"/>
                </a:solidFill>
                <a:ea typeface="HY견고딕" panose="02030600000101010101" pitchFamily="18" charset="-127"/>
              </a:rPr>
              <a:t>)</a:t>
            </a:r>
            <a:r>
              <a:rPr lang="ko-KR" altLang="en-US" sz="2400" b="1" dirty="0" smtClean="0">
                <a:solidFill>
                  <a:srgbClr val="00CC00"/>
                </a:solidFill>
                <a:ea typeface="HY견고딕" panose="02030600000101010101" pitchFamily="18" charset="-127"/>
              </a:rPr>
              <a:t> </a:t>
            </a:r>
            <a:endParaRPr lang="ko-KR" altLang="en-US" sz="2400" dirty="0">
              <a:solidFill>
                <a:srgbClr val="00CC00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467544" y="4629151"/>
            <a:ext cx="2952328" cy="46166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en-US" altLang="ko-KR" sz="2400" b="1" dirty="0" smtClean="0">
                <a:solidFill>
                  <a:srgbClr val="00CC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1. </a:t>
            </a:r>
            <a:r>
              <a:rPr lang="ko-KR" altLang="en-US" sz="2400" b="1" dirty="0" smtClean="0">
                <a:solidFill>
                  <a:srgbClr val="00CC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가로등</a:t>
            </a:r>
            <a:r>
              <a:rPr lang="en-US" altLang="ko-KR" sz="2400" b="1" dirty="0" smtClean="0">
                <a:solidFill>
                  <a:srgbClr val="00CC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400" b="1" dirty="0" smtClean="0">
                <a:solidFill>
                  <a:srgbClr val="00CC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보안등  </a:t>
            </a:r>
            <a:endParaRPr lang="ko-KR" altLang="en-US" sz="2400" dirty="0">
              <a:solidFill>
                <a:srgbClr val="00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65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한쪽 모서리가 잘린 사각형 16"/>
          <p:cNvSpPr/>
          <p:nvPr/>
        </p:nvSpPr>
        <p:spPr>
          <a:xfrm>
            <a:off x="539552" y="3805883"/>
            <a:ext cx="2376264" cy="864096"/>
          </a:xfrm>
          <a:prstGeom prst="snip1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2915816" y="3965100"/>
            <a:ext cx="5692688" cy="70487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한쪽 모서리가 잘린 사각형 18"/>
          <p:cNvSpPr/>
          <p:nvPr/>
        </p:nvSpPr>
        <p:spPr>
          <a:xfrm>
            <a:off x="539552" y="5318051"/>
            <a:ext cx="2376264" cy="864096"/>
          </a:xfrm>
          <a:prstGeom prst="snip1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915816" y="5477268"/>
            <a:ext cx="5692688" cy="70487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ko-KR" altLang="en-US" sz="1600" b="1" dirty="0">
                <a:solidFill>
                  <a:schemeClr val="tx1"/>
                </a:solidFill>
              </a:rPr>
              <a:t>국가의 에너지 절감과 </a:t>
            </a:r>
            <a:r>
              <a:rPr lang="ko-KR" altLang="en-US" sz="1600" b="1" dirty="0" smtClean="0">
                <a:solidFill>
                  <a:schemeClr val="tx1"/>
                </a:solidFill>
              </a:rPr>
              <a:t>경제적 </a:t>
            </a:r>
            <a:r>
              <a:rPr lang="ko-KR" altLang="en-US" sz="1600" b="1" dirty="0">
                <a:solidFill>
                  <a:schemeClr val="tx1"/>
                </a:solidFill>
              </a:rPr>
              <a:t>이윤을 창출하는 </a:t>
            </a:r>
            <a:r>
              <a:rPr lang="ko-KR" altLang="en-US" sz="3200" b="1" dirty="0">
                <a:solidFill>
                  <a:srgbClr val="FF0000"/>
                </a:solidFill>
                <a:latin typeface="+mn-ea"/>
              </a:rPr>
              <a:t>기회</a:t>
            </a:r>
            <a:endParaRPr lang="en-US" altLang="ko-KR" sz="32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749942" y="535765"/>
            <a:ext cx="5670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상상을 넘어 실현 가능한 </a:t>
            </a:r>
            <a:endParaRPr lang="ko-KR" altLang="en-US" sz="5400" b="1" dirty="0">
              <a:solidFill>
                <a:srgbClr val="FF0000"/>
              </a:solidFill>
              <a:latin typeface="MD아트체" panose="02020603020101020101" pitchFamily="18" charset="-127"/>
              <a:ea typeface="MD아트체" panose="0202060302010102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895020" y="1182346"/>
            <a:ext cx="3159225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ko-KR" sz="2800" b="1" dirty="0" smtClean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AC LED Light</a:t>
            </a:r>
          </a:p>
          <a:p>
            <a:pPr>
              <a:spcBef>
                <a:spcPct val="0"/>
              </a:spcBef>
            </a:pPr>
            <a:endParaRPr lang="en-US" altLang="ko-KR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6372200" y="267946"/>
            <a:ext cx="914400" cy="9144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한쪽 모서리가 잘린 사각형 8"/>
          <p:cNvSpPr/>
          <p:nvPr/>
        </p:nvSpPr>
        <p:spPr>
          <a:xfrm>
            <a:off x="539552" y="2304062"/>
            <a:ext cx="2376264" cy="864096"/>
          </a:xfrm>
          <a:prstGeom prst="snip1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39552" y="2244828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dirty="0" smtClean="0">
                <a:solidFill>
                  <a:srgbClr val="FF0000"/>
                </a:solidFill>
                <a:latin typeface="HY동녘B" panose="02030600000101010101" pitchFamily="18" charset="-127"/>
                <a:ea typeface="HY동녘B" panose="02030600000101010101" pitchFamily="18" charset="-127"/>
              </a:rPr>
              <a:t>A </a:t>
            </a:r>
            <a:r>
              <a:rPr lang="en-US" altLang="ko-KR" sz="3200" dirty="0" err="1" smtClean="0">
                <a:latin typeface="HY동녘B" panose="02030600000101010101" pitchFamily="18" charset="-127"/>
                <a:ea typeface="HY동녘B" panose="02030600000101010101" pitchFamily="18" charset="-127"/>
              </a:rPr>
              <a:t>gree</a:t>
            </a:r>
            <a:endParaRPr lang="ko-KR" altLang="en-US" sz="3200" dirty="0">
              <a:latin typeface="HY동녘B" panose="02030600000101010101" pitchFamily="18" charset="-127"/>
              <a:ea typeface="HY동녘B" panose="02030600000101010101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915816" y="2463279"/>
            <a:ext cx="5692688" cy="70487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539552" y="3746649"/>
            <a:ext cx="255711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0">
              <a:spcBef>
                <a:spcPct val="50000"/>
              </a:spcBef>
              <a:buFontTx/>
              <a:buNone/>
            </a:pPr>
            <a:r>
              <a:rPr lang="en-US" altLang="ko-KR" sz="5400" dirty="0" smtClean="0">
                <a:solidFill>
                  <a:srgbClr val="FF0000"/>
                </a:solidFill>
                <a:latin typeface="HY동녘B" panose="02030600000101010101" pitchFamily="18" charset="-127"/>
                <a:ea typeface="HY동녘B" panose="02030600000101010101" pitchFamily="18" charset="-127"/>
              </a:rPr>
              <a:t>B</a:t>
            </a:r>
            <a:r>
              <a:rPr lang="en-US" altLang="ko-KR" sz="2400" dirty="0" smtClean="0">
                <a:latin typeface="HY동녘B" panose="02030600000101010101" pitchFamily="18" charset="-127"/>
                <a:ea typeface="HY동녘B" panose="02030600000101010101" pitchFamily="18" charset="-127"/>
              </a:rPr>
              <a:t>est </a:t>
            </a:r>
            <a:r>
              <a:rPr lang="en-US" altLang="ko-KR" sz="2400" dirty="0">
                <a:latin typeface="HY동녘B" panose="02030600000101010101" pitchFamily="18" charset="-127"/>
                <a:ea typeface="HY동녘B" panose="02030600000101010101" pitchFamily="18" charset="-127"/>
              </a:rPr>
              <a:t>practice</a:t>
            </a:r>
            <a:r>
              <a:rPr lang="en-US" altLang="ko-KR" sz="3200" dirty="0">
                <a:latin typeface="HY동녘B" panose="02030600000101010101" pitchFamily="18" charset="-127"/>
                <a:ea typeface="HY동녘B" panose="02030600000101010101" pitchFamily="18" charset="-127"/>
              </a:rPr>
              <a:t> </a:t>
            </a:r>
            <a:endParaRPr lang="ko-KR" altLang="en-US" sz="3200" dirty="0">
              <a:latin typeface="HY동녘B" panose="02030600000101010101" pitchFamily="18" charset="-127"/>
              <a:ea typeface="HY동녘B" panose="02030600000101010101" pitchFamily="18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5258817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dirty="0" smtClean="0">
                <a:solidFill>
                  <a:srgbClr val="FF0000"/>
                </a:solidFill>
                <a:latin typeface="HY동녘B" panose="02030600000101010101" pitchFamily="18" charset="-127"/>
                <a:ea typeface="HY동녘B" panose="02030600000101010101" pitchFamily="18" charset="-127"/>
              </a:rPr>
              <a:t>C </a:t>
            </a:r>
            <a:r>
              <a:rPr lang="en-US" altLang="ko-KR" sz="3200" dirty="0" err="1" smtClean="0">
                <a:latin typeface="HY동녘B" panose="02030600000101010101" pitchFamily="18" charset="-127"/>
                <a:ea typeface="HY동녘B" panose="02030600000101010101" pitchFamily="18" charset="-127"/>
              </a:rPr>
              <a:t>hance</a:t>
            </a:r>
            <a:endParaRPr lang="ko-KR" altLang="en-US" sz="3200" dirty="0">
              <a:latin typeface="HY동녘B" panose="02030600000101010101" pitchFamily="18" charset="-127"/>
              <a:ea typeface="HY동녘B" panose="02030600000101010101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2915816" y="2474086"/>
            <a:ext cx="5958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ko-KR" altLang="en-US" sz="1600" b="1" dirty="0"/>
              <a:t>도</a:t>
            </a:r>
            <a:r>
              <a:rPr lang="ko-KR" altLang="en-US" sz="1600" b="1" dirty="0" smtClean="0"/>
              <a:t>민의</a:t>
            </a:r>
            <a:r>
              <a:rPr lang="ko-KR" altLang="en-US" b="1" dirty="0" smtClean="0"/>
              <a:t> </a:t>
            </a:r>
            <a:r>
              <a:rPr lang="ko-KR" altLang="en-US" sz="3200" b="1" dirty="0" smtClean="0">
                <a:solidFill>
                  <a:srgbClr val="FF0000"/>
                </a:solidFill>
              </a:rPr>
              <a:t>의견</a:t>
            </a:r>
            <a:r>
              <a:rPr lang="ko-KR" altLang="en-US" sz="1600" b="1" dirty="0" smtClean="0"/>
              <a:t>을 가장 먼저 생각 하는 </a:t>
            </a:r>
            <a:r>
              <a:rPr lang="en-US" altLang="ko-KR" sz="1600" b="1" dirty="0" smtClean="0"/>
              <a:t>‘</a:t>
            </a:r>
            <a:r>
              <a:rPr lang="ko-KR" altLang="en-US" sz="1600" b="1" dirty="0" smtClean="0"/>
              <a:t>시민중심도시</a:t>
            </a:r>
            <a:r>
              <a:rPr lang="en-US" altLang="ko-KR" sz="1600" b="1" dirty="0" smtClean="0"/>
              <a:t>’</a:t>
            </a:r>
            <a:endParaRPr lang="en-US" altLang="ko-KR" sz="1600" b="1" dirty="0"/>
          </a:p>
        </p:txBody>
      </p:sp>
      <p:sp>
        <p:nvSpPr>
          <p:cNvPr id="23" name="직사각형 22"/>
          <p:cNvSpPr/>
          <p:nvPr/>
        </p:nvSpPr>
        <p:spPr>
          <a:xfrm>
            <a:off x="2915816" y="3965100"/>
            <a:ext cx="48029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b="1" dirty="0"/>
              <a:t>주민 건강과 삶의 질을 우선하는 </a:t>
            </a:r>
            <a:r>
              <a:rPr lang="ko-KR" altLang="en-US" sz="1600" b="1" dirty="0" smtClean="0"/>
              <a:t>쾌적한 </a:t>
            </a:r>
            <a:r>
              <a:rPr lang="ko-KR" altLang="en-US" sz="3200" b="1" dirty="0" smtClean="0">
                <a:solidFill>
                  <a:srgbClr val="FF0000"/>
                </a:solidFill>
              </a:rPr>
              <a:t>공간</a:t>
            </a:r>
            <a:r>
              <a:rPr lang="ko-KR" altLang="en-US" b="1" dirty="0" smtClean="0"/>
              <a:t> </a:t>
            </a:r>
            <a:endParaRPr lang="ko-KR" altLang="en-US" dirty="0"/>
          </a:p>
        </p:txBody>
      </p:sp>
      <p:sp>
        <p:nvSpPr>
          <p:cNvPr id="24" name="모서리가 둥근 직사각형 23"/>
          <p:cNvSpPr/>
          <p:nvPr/>
        </p:nvSpPr>
        <p:spPr>
          <a:xfrm>
            <a:off x="8843079" y="6364499"/>
            <a:ext cx="250532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8841813" y="6362484"/>
            <a:ext cx="2786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422261" y="259016"/>
            <a:ext cx="86433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5400" b="1" dirty="0">
                <a:solidFill>
                  <a:srgbClr val="FF0000"/>
                </a:solidFill>
                <a:latin typeface="MD아트체" panose="02020603020101020101" pitchFamily="18" charset="-127"/>
                <a:ea typeface="MD아트체" panose="02020603020101020101" pitchFamily="18" charset="-127"/>
              </a:rPr>
              <a:t>빛</a:t>
            </a:r>
            <a:endParaRPr lang="ko-KR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54365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뺄셈 기호 12"/>
          <p:cNvSpPr/>
          <p:nvPr/>
        </p:nvSpPr>
        <p:spPr>
          <a:xfrm>
            <a:off x="3017111" y="5426562"/>
            <a:ext cx="3225961" cy="648072"/>
          </a:xfrm>
          <a:prstGeom prst="mathMinus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뺄셈 기호 11"/>
          <p:cNvSpPr/>
          <p:nvPr/>
        </p:nvSpPr>
        <p:spPr>
          <a:xfrm rot="13925668">
            <a:off x="4730696" y="3827967"/>
            <a:ext cx="2707500" cy="648072"/>
          </a:xfrm>
          <a:prstGeom prst="mathMinus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뺄셈 기호 10"/>
          <p:cNvSpPr/>
          <p:nvPr/>
        </p:nvSpPr>
        <p:spPr>
          <a:xfrm rot="18537249">
            <a:off x="1764962" y="3732017"/>
            <a:ext cx="2707500" cy="648072"/>
          </a:xfrm>
          <a:prstGeom prst="mathMinus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1426746" y="476672"/>
            <a:ext cx="6593472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600" b="1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[ </a:t>
            </a:r>
            <a:r>
              <a:rPr lang="ko-KR" altLang="en-US" sz="3600" b="1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가평군 </a:t>
            </a:r>
            <a:r>
              <a:rPr lang="en-US" altLang="ko-KR" sz="3600" b="1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] </a:t>
            </a:r>
            <a:r>
              <a:rPr lang="ko-KR" altLang="en-US" sz="3600" b="1" dirty="0" smtClean="0"/>
              <a:t>의 지속 가능한 발전</a:t>
            </a:r>
            <a:endParaRPr lang="en-US" altLang="ko-KR" sz="3600" b="1" dirty="0" smtClean="0"/>
          </a:p>
          <a:p>
            <a:endParaRPr lang="en-US" altLang="ko-KR" sz="2400" b="1" dirty="0" smtClean="0"/>
          </a:p>
          <a:p>
            <a:r>
              <a:rPr lang="en-US" altLang="ko-KR" sz="2800" b="1" dirty="0" smtClean="0"/>
              <a:t>  2019</a:t>
            </a:r>
            <a:r>
              <a:rPr lang="ko-KR" altLang="en-US" sz="2800" b="1" dirty="0" smtClean="0"/>
              <a:t>년   </a:t>
            </a:r>
            <a:r>
              <a:rPr lang="ko-KR" altLang="en-US" sz="2800" b="1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 </a:t>
            </a:r>
            <a:r>
              <a:rPr lang="ko-KR" altLang="en-US" sz="2800" b="1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⋅ </a:t>
            </a:r>
            <a:r>
              <a:rPr lang="ko-KR" altLang="en-US" sz="2800" b="1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산</a:t>
            </a:r>
            <a:r>
              <a:rPr lang="ko-KR" altLang="en-US" sz="2800" b="1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⋅ </a:t>
            </a:r>
            <a:r>
              <a:rPr lang="ko-KR" altLang="en-US" sz="2800" b="1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  </a:t>
            </a:r>
            <a:r>
              <a:rPr lang="ko-KR" altLang="en-US" sz="2800" b="1" dirty="0" smtClean="0"/>
              <a:t>협력  </a:t>
            </a:r>
            <a:r>
              <a:rPr lang="en-US" altLang="ko-KR" sz="3200" b="1" dirty="0" smtClean="0"/>
              <a:t>Project</a:t>
            </a:r>
            <a:endParaRPr lang="ko-KR" altLang="en-US" sz="3200" b="1" dirty="0"/>
          </a:p>
        </p:txBody>
      </p:sp>
      <p:sp>
        <p:nvSpPr>
          <p:cNvPr id="3" name="모서리가 둥근 직사각형 2"/>
          <p:cNvSpPr/>
          <p:nvPr/>
        </p:nvSpPr>
        <p:spPr>
          <a:xfrm>
            <a:off x="3383865" y="2420888"/>
            <a:ext cx="2376264" cy="1296144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1158820" y="4680790"/>
            <a:ext cx="2376264" cy="1296144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모서리가 둥근 직사각형 8"/>
          <p:cNvSpPr/>
          <p:nvPr/>
        </p:nvSpPr>
        <p:spPr>
          <a:xfrm>
            <a:off x="5666819" y="4680790"/>
            <a:ext cx="2376264" cy="1296144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3847868" y="3882011"/>
            <a:ext cx="1484176" cy="150882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3383159" y="2537676"/>
            <a:ext cx="9651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latinLnBrk="0">
              <a:spcBef>
                <a:spcPct val="0"/>
              </a:spcBef>
              <a:buFontTx/>
              <a:buNone/>
            </a:pPr>
            <a:r>
              <a:rPr lang="ko-KR" altLang="en-US" sz="6000" b="1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官</a:t>
            </a:r>
            <a:endParaRPr lang="en-US" altLang="ko-KR" sz="6000" b="1" dirty="0">
              <a:solidFill>
                <a:srgbClr val="FF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82955" y="2782144"/>
            <a:ext cx="1318547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9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가평군</a:t>
            </a:r>
            <a:endParaRPr lang="ko-KR" altLang="en-US" sz="29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1218996" y="4746382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60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産</a:t>
            </a:r>
            <a:endParaRPr lang="ko-KR" altLang="en-US" sz="6000" dirty="0">
              <a:solidFill>
                <a:srgbClr val="0000FF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165733" y="4880526"/>
            <a:ext cx="11993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L&amp;S  LED</a:t>
            </a:r>
          </a:p>
          <a:p>
            <a:r>
              <a:rPr lang="ko-KR" altLang="en-US" sz="1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세종글로벌</a:t>
            </a:r>
            <a:endParaRPr lang="en-US" altLang="ko-KR" sz="1600" b="1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ko-KR" altLang="en-US" sz="1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서울반도</a:t>
            </a:r>
            <a:r>
              <a:rPr lang="ko-KR" altLang="en-US" sz="1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체</a:t>
            </a:r>
            <a:endParaRPr lang="en-US" altLang="ko-KR" sz="1600" b="1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738025" y="4765044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6000" dirty="0">
                <a:solidFill>
                  <a:srgbClr val="7030A0"/>
                </a:solidFill>
                <a:latin typeface="HY견고딕" pitchFamily="18" charset="-127"/>
                <a:ea typeface="HY견고딕" pitchFamily="18" charset="-127"/>
              </a:rPr>
              <a:t>學</a:t>
            </a:r>
            <a:endParaRPr lang="ko-KR" altLang="en-US" sz="6000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37363" y="4977703"/>
            <a:ext cx="1318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한국 산업</a:t>
            </a:r>
            <a:endParaRPr lang="en-US" altLang="ko-KR" b="1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기술대학교</a:t>
            </a:r>
            <a:endParaRPr lang="ko-KR" altLang="en-US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8843079" y="6364499"/>
            <a:ext cx="250532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8841813" y="6362484"/>
            <a:ext cx="2786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57200" y="4411486"/>
            <a:ext cx="14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지속발전</a:t>
            </a:r>
            <a:endParaRPr lang="ko-KR" altLang="en-US" sz="2000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365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  <p:sndAc>
          <p:stSnd>
            <p:snd r:embed="rId2" name="breeze.wav"/>
          </p:stSnd>
        </p:sndAc>
      </p:transition>
    </mc:Choice>
    <mc:Fallback xmlns="">
      <p:transition spd="slow">
        <p:dissolve/>
        <p:sndAc>
          <p:stSnd>
            <p:snd r:embed="rId3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" name="꺾인 연결선 7"/>
          <p:cNvCxnSpPr/>
          <p:nvPr/>
        </p:nvCxnSpPr>
        <p:spPr>
          <a:xfrm flipH="1">
            <a:off x="2676290" y="2738233"/>
            <a:ext cx="1088834" cy="2268252"/>
          </a:xfrm>
          <a:prstGeom prst="bentConnector4">
            <a:avLst>
              <a:gd name="adj1" fmla="val -265804"/>
              <a:gd name="adj2" fmla="val 66667"/>
            </a:avLst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모서리가 둥근 직사각형 8"/>
          <p:cNvSpPr/>
          <p:nvPr/>
        </p:nvSpPr>
        <p:spPr>
          <a:xfrm>
            <a:off x="1613598" y="1982149"/>
            <a:ext cx="2160240" cy="1512168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5565324" y="3494317"/>
            <a:ext cx="2160240" cy="1512168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604884" y="5006485"/>
            <a:ext cx="2160240" cy="1512168"/>
          </a:xfrm>
          <a:prstGeom prst="round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867038" y="2476623"/>
            <a:ext cx="1683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 smtClean="0"/>
              <a:t>1R : </a:t>
            </a:r>
            <a:r>
              <a:rPr lang="ko-KR" altLang="en-US" sz="2800" b="1" dirty="0" smtClean="0"/>
              <a:t>예산</a:t>
            </a:r>
            <a:endParaRPr lang="ko-KR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803707" y="3988791"/>
            <a:ext cx="1683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/>
              <a:t>2</a:t>
            </a:r>
            <a:r>
              <a:rPr lang="en-US" altLang="ko-KR" sz="2800" b="1" dirty="0" smtClean="0"/>
              <a:t>R : </a:t>
            </a:r>
            <a:r>
              <a:rPr lang="ko-KR" altLang="en-US" sz="2800" b="1" dirty="0" smtClean="0"/>
              <a:t>품</a:t>
            </a:r>
            <a:r>
              <a:rPr lang="ko-KR" altLang="en-US" sz="2800" b="1" dirty="0"/>
              <a:t>질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51981" y="5500959"/>
            <a:ext cx="1683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</a:rPr>
              <a:t>3</a:t>
            </a:r>
            <a:r>
              <a:rPr lang="en-US" altLang="ko-KR" sz="2800" b="1" dirty="0" smtClean="0">
                <a:solidFill>
                  <a:schemeClr val="bg1"/>
                </a:solidFill>
              </a:rPr>
              <a:t>R : A/S</a:t>
            </a:r>
            <a:endParaRPr lang="ko-KR" altLang="en-US" sz="2800" b="1" dirty="0">
              <a:solidFill>
                <a:schemeClr val="bg1"/>
              </a:solidFill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909776" y="404664"/>
            <a:ext cx="7324441" cy="1415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600" b="1" dirty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[ </a:t>
            </a:r>
            <a:r>
              <a:rPr lang="ko-KR" altLang="en-US" sz="3600" b="1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가평군 </a:t>
            </a:r>
            <a:r>
              <a:rPr lang="en-US" altLang="ko-KR" sz="3600" b="1" dirty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] 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LED </a:t>
            </a:r>
            <a:r>
              <a:rPr lang="ko-KR" altLang="en-US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교체 못 하는 이유</a:t>
            </a:r>
            <a:endParaRPr lang="en-US" altLang="ko-KR" sz="3600" b="1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en-US" altLang="ko-KR" sz="14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3600" b="1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- 3Risk -</a:t>
            </a:r>
          </a:p>
        </p:txBody>
      </p:sp>
      <p:sp>
        <p:nvSpPr>
          <p:cNvPr id="15" name="모서리가 둥근 직사각형 14"/>
          <p:cNvSpPr/>
          <p:nvPr/>
        </p:nvSpPr>
        <p:spPr>
          <a:xfrm>
            <a:off x="8833748" y="6364499"/>
            <a:ext cx="250532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8832482" y="6362484"/>
            <a:ext cx="2786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365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  <p:sndAc>
          <p:stSnd>
            <p:snd r:embed="rId2" name="coin.wav"/>
          </p:stSnd>
        </p:sndAc>
      </p:transition>
    </mc:Choice>
    <mc:Fallback xmlns="">
      <p:transition spd="slow">
        <p:blinds dir="vert"/>
        <p:sndAc>
          <p:stSnd>
            <p:snd r:embed="rId3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2556866" y="548680"/>
            <a:ext cx="40302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b="1" dirty="0"/>
              <a:t>해결 방안 </a:t>
            </a:r>
            <a:r>
              <a:rPr lang="en-US" altLang="ko-KR" sz="2800" b="1" dirty="0">
                <a:solidFill>
                  <a:srgbClr val="FF0000"/>
                </a:solidFill>
              </a:rPr>
              <a:t>(Solution)</a:t>
            </a: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400036"/>
              </p:ext>
            </p:extLst>
          </p:nvPr>
        </p:nvGraphicFramePr>
        <p:xfrm>
          <a:off x="827584" y="1916832"/>
          <a:ext cx="7488832" cy="38164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/>
                <a:gridCol w="5184576"/>
              </a:tblGrid>
              <a:tr h="1272141">
                <a:tc>
                  <a:txBody>
                    <a:bodyPr/>
                    <a:lstStyle/>
                    <a:p>
                      <a:pPr algn="ctr" latinLnBrk="1"/>
                      <a:endParaRPr lang="en-US" altLang="ko-KR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 latinLnBrk="1"/>
                      <a:endParaRPr lang="en-US" altLang="ko-KR" sz="8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1S</a:t>
                      </a:r>
                      <a:r>
                        <a:rPr lang="en-US" altLang="ko-KR" sz="1800" baseline="0" dirty="0" smtClean="0">
                          <a:solidFill>
                            <a:srgbClr val="FF0000"/>
                          </a:solidFill>
                        </a:rPr>
                        <a:t> – </a:t>
                      </a:r>
                      <a:r>
                        <a:rPr lang="ko-KR" altLang="en-US" sz="18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예산</a:t>
                      </a:r>
                      <a:endParaRPr lang="en-US" altLang="ko-KR" sz="18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200" dirty="0" smtClean="0"/>
                    </a:p>
                    <a:p>
                      <a:pPr algn="ctr" latinLnBrk="1"/>
                      <a:r>
                        <a:rPr lang="ko-KR" altLang="en-US" sz="2000" dirty="0" smtClean="0">
                          <a:solidFill>
                            <a:srgbClr val="C00000"/>
                          </a:solidFill>
                        </a:rPr>
                        <a:t>한국전력</a:t>
                      </a:r>
                      <a:r>
                        <a:rPr lang="en-US" altLang="ko-KR" sz="2000" dirty="0" smtClean="0">
                          <a:solidFill>
                            <a:srgbClr val="C00000"/>
                          </a:solidFill>
                        </a:rPr>
                        <a:t>ES ,</a:t>
                      </a:r>
                      <a:r>
                        <a:rPr lang="en-US" altLang="ko-KR" sz="2000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ko-KR" altLang="en-US" sz="2000" baseline="0" dirty="0" smtClean="0">
                          <a:solidFill>
                            <a:srgbClr val="C00000"/>
                          </a:solidFill>
                        </a:rPr>
                        <a:t>서울반도체</a:t>
                      </a:r>
                      <a:endParaRPr lang="en-US" altLang="ko-KR" sz="2000" baseline="0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 latinLnBrk="1"/>
                      <a:endParaRPr lang="en-US" altLang="ko-KR" sz="800" baseline="0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 latinLnBrk="1"/>
                      <a:r>
                        <a:rPr lang="en-US" altLang="ko-KR" baseline="0" dirty="0" smtClean="0">
                          <a:solidFill>
                            <a:srgbClr val="000000"/>
                          </a:solidFill>
                        </a:rPr>
                        <a:t>(</a:t>
                      </a:r>
                      <a:r>
                        <a:rPr lang="ko-KR" altLang="en-US" baseline="0" dirty="0" smtClean="0">
                          <a:solidFill>
                            <a:srgbClr val="000000"/>
                          </a:solidFill>
                        </a:rPr>
                        <a:t>저렴한 합리적인 가격</a:t>
                      </a:r>
                      <a:r>
                        <a:rPr lang="en-US" altLang="ko-KR" baseline="0" dirty="0" smtClean="0">
                          <a:solidFill>
                            <a:srgbClr val="000000"/>
                          </a:solidFill>
                        </a:rPr>
                        <a:t>)</a:t>
                      </a:r>
                      <a:endParaRPr lang="ko-KR" alt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</a:tr>
              <a:tr h="1272141">
                <a:tc>
                  <a:txBody>
                    <a:bodyPr/>
                    <a:lstStyle/>
                    <a:p>
                      <a:pPr algn="ctr" latinLnBrk="1"/>
                      <a:endParaRPr lang="en-US" altLang="ko-KR" sz="1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 latinLnBrk="1"/>
                      <a:endParaRPr lang="en-US" altLang="ko-KR" sz="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800" b="1" dirty="0" smtClean="0">
                          <a:solidFill>
                            <a:srgbClr val="FF0000"/>
                          </a:solidFill>
                        </a:rPr>
                        <a:t>2S</a:t>
                      </a:r>
                      <a:r>
                        <a:rPr lang="en-US" altLang="ko-KR" sz="1800" b="1" baseline="0" dirty="0" smtClean="0">
                          <a:solidFill>
                            <a:srgbClr val="FF0000"/>
                          </a:solidFill>
                        </a:rPr>
                        <a:t> -</a:t>
                      </a:r>
                      <a:r>
                        <a:rPr lang="en-US" altLang="ko-KR" sz="1800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800" b="1" dirty="0" smtClean="0">
                          <a:solidFill>
                            <a:srgbClr val="00B050"/>
                          </a:solidFill>
                        </a:rPr>
                        <a:t>품질</a:t>
                      </a:r>
                      <a:endParaRPr lang="ko-KR" altLang="en-US" sz="18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200" dirty="0" smtClean="0"/>
                    </a:p>
                    <a:p>
                      <a:pPr algn="ctr" latinLnBrk="1"/>
                      <a:r>
                        <a:rPr lang="ko-KR" altLang="en-US" sz="2000" b="1" dirty="0" smtClean="0">
                          <a:solidFill>
                            <a:srgbClr val="3319F3"/>
                          </a:solidFill>
                        </a:rPr>
                        <a:t>한국산업기술대학교 서울반도체 연구소</a:t>
                      </a:r>
                      <a:endParaRPr lang="en-US" altLang="ko-KR" sz="2000" b="1" dirty="0" smtClean="0">
                        <a:solidFill>
                          <a:srgbClr val="3319F3"/>
                        </a:solidFill>
                      </a:endParaRPr>
                    </a:p>
                    <a:p>
                      <a:pPr algn="ctr" latinLnBrk="1"/>
                      <a:endParaRPr lang="en-US" altLang="ko-KR" sz="800" b="1" dirty="0" smtClean="0">
                        <a:solidFill>
                          <a:srgbClr val="3319F3"/>
                        </a:solidFill>
                      </a:endParaRPr>
                    </a:p>
                    <a:p>
                      <a:pPr algn="ctr" latinLnBrk="1"/>
                      <a:r>
                        <a:rPr lang="en-US" altLang="ko-KR" b="1" dirty="0" smtClean="0"/>
                        <a:t>(</a:t>
                      </a:r>
                      <a:r>
                        <a:rPr lang="ko-KR" altLang="en-US" b="1" dirty="0" smtClean="0"/>
                        <a:t>세계 품질 인증 </a:t>
                      </a:r>
                      <a:r>
                        <a:rPr lang="en-US" altLang="ko-KR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altLang="ko-KR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NOM</a:t>
                      </a:r>
                      <a:r>
                        <a:rPr lang="en-US" altLang="ko-KR" b="1" dirty="0" smtClean="0"/>
                        <a:t>)</a:t>
                      </a:r>
                      <a:r>
                        <a:rPr lang="ko-KR" altLang="en-US" b="1" dirty="0" smtClean="0"/>
                        <a:t> </a:t>
                      </a:r>
                      <a:r>
                        <a:rPr lang="en-US" altLang="ko-KR" b="1" dirty="0" smtClean="0"/>
                        <a:t>: 5</a:t>
                      </a:r>
                      <a:r>
                        <a:rPr lang="ko-KR" altLang="en-US" b="1" dirty="0" smtClean="0"/>
                        <a:t>만시간</a:t>
                      </a:r>
                      <a:r>
                        <a:rPr lang="en-US" altLang="ko-KR" b="1" dirty="0" smtClean="0"/>
                        <a:t>)</a:t>
                      </a:r>
                      <a:endParaRPr lang="ko-KR" altLang="en-US" b="1" dirty="0"/>
                    </a:p>
                  </a:txBody>
                  <a:tcPr>
                    <a:solidFill>
                      <a:srgbClr val="99CCFF"/>
                    </a:solidFill>
                  </a:tcPr>
                </a:tc>
              </a:tr>
              <a:tr h="1272141">
                <a:tc>
                  <a:txBody>
                    <a:bodyPr/>
                    <a:lstStyle/>
                    <a:p>
                      <a:pPr algn="ctr" latinLnBrk="1"/>
                      <a:endParaRPr lang="en-US" altLang="ko-KR" sz="1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800" b="1" dirty="0" smtClean="0">
                          <a:solidFill>
                            <a:srgbClr val="FF0000"/>
                          </a:solidFill>
                        </a:rPr>
                        <a:t>3S - </a:t>
                      </a:r>
                      <a:r>
                        <a:rPr lang="en-US" altLang="ko-KR" sz="1800" b="1" dirty="0" smtClean="0"/>
                        <a:t> </a:t>
                      </a:r>
                      <a:r>
                        <a:rPr lang="en-US" altLang="ko-KR" sz="1800" b="1" dirty="0" smtClean="0">
                          <a:solidFill>
                            <a:srgbClr val="0000FF"/>
                          </a:solidFill>
                        </a:rPr>
                        <a:t>A/S</a:t>
                      </a:r>
                    </a:p>
                    <a:p>
                      <a:pPr algn="ctr" latinLnBrk="1"/>
                      <a:endParaRPr lang="en-US" altLang="ko-KR" sz="300" b="1" dirty="0" smtClean="0"/>
                    </a:p>
                    <a:p>
                      <a:pPr algn="ctr" latinLnBrk="1"/>
                      <a:r>
                        <a:rPr lang="en-US" altLang="ko-KR" b="1" dirty="0" smtClean="0"/>
                        <a:t>        (</a:t>
                      </a:r>
                      <a:r>
                        <a:rPr lang="ko-KR" altLang="en-US" b="1" dirty="0" smtClean="0"/>
                        <a:t>사후관리</a:t>
                      </a:r>
                      <a:r>
                        <a:rPr lang="en-US" altLang="ko-KR" b="1" dirty="0" smtClean="0"/>
                        <a:t>)</a:t>
                      </a:r>
                      <a:endParaRPr lang="ko-KR" altLang="en-US" b="1" dirty="0"/>
                    </a:p>
                  </a:txBody>
                  <a:tcP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200" b="1" dirty="0" smtClean="0"/>
                    </a:p>
                    <a:p>
                      <a:pPr algn="ctr" latinLnBrk="1"/>
                      <a:r>
                        <a:rPr lang="ko-KR" altLang="en-US" sz="2000" b="1" dirty="0" smtClean="0">
                          <a:solidFill>
                            <a:srgbClr val="FF0000"/>
                          </a:solidFill>
                        </a:rPr>
                        <a:t>서울보증보험</a:t>
                      </a:r>
                      <a:endParaRPr lang="en-US" altLang="ko-KR" sz="20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 latinLnBrk="1"/>
                      <a:endParaRPr lang="en-US" altLang="ko-KR" sz="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 latinLnBrk="1"/>
                      <a:r>
                        <a:rPr lang="en-US" altLang="ko-KR" b="1" dirty="0" smtClean="0"/>
                        <a:t>(L&amp;S</a:t>
                      </a:r>
                      <a:r>
                        <a:rPr lang="en-US" altLang="ko-KR" b="1" baseline="0" dirty="0" smtClean="0"/>
                        <a:t> LED, </a:t>
                      </a:r>
                      <a:r>
                        <a:rPr lang="ko-KR" altLang="en-US" b="1" dirty="0" smtClean="0"/>
                        <a:t>서울반도체</a:t>
                      </a:r>
                      <a:r>
                        <a:rPr lang="en-US" altLang="ko-KR" b="1" dirty="0" smtClean="0"/>
                        <a:t>)</a:t>
                      </a:r>
                      <a:endParaRPr lang="ko-KR" altLang="en-US" b="1" dirty="0"/>
                    </a:p>
                  </a:txBody>
                  <a:tcPr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  <p:sp>
        <p:nvSpPr>
          <p:cNvPr id="9" name="모서리가 둥근 직사각형 8"/>
          <p:cNvSpPr/>
          <p:nvPr/>
        </p:nvSpPr>
        <p:spPr>
          <a:xfrm>
            <a:off x="8833748" y="6364499"/>
            <a:ext cx="250532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8832482" y="6362484"/>
            <a:ext cx="2786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365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0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-1" y="130014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-2" y="6724124"/>
            <a:ext cx="9144001" cy="1303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-3" y="6649287"/>
            <a:ext cx="9144001" cy="720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805583" y="476671"/>
            <a:ext cx="46987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3.</a:t>
            </a:r>
            <a:r>
              <a:rPr lang="en-US" altLang="ko-KR" sz="3600" b="1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[ </a:t>
            </a:r>
            <a:r>
              <a:rPr lang="ko-KR" altLang="en-US" sz="3600" b="1" dirty="0" smtClean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가평군 </a:t>
            </a:r>
            <a:r>
              <a:rPr lang="en-US" altLang="ko-KR" sz="3600" b="1" dirty="0">
                <a:solidFill>
                  <a:srgbClr val="0000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]  </a:t>
            </a:r>
            <a:r>
              <a:rPr lang="en-US" altLang="ko-KR" sz="3600" b="1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NOW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!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1159727" y="2492896"/>
            <a:ext cx="7083000" cy="2088232"/>
          </a:xfrm>
          <a:prstGeom prst="roundRect">
            <a:avLst/>
          </a:prstGeom>
          <a:solidFill>
            <a:srgbClr val="4EE8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267741" y="2780928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도시 미래 발전의 기회 </a:t>
            </a:r>
            <a:r>
              <a:rPr lang="en-US" altLang="ko-K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!</a:t>
            </a:r>
          </a:p>
        </p:txBody>
      </p:sp>
      <p:sp>
        <p:nvSpPr>
          <p:cNvPr id="13" name="모서리가 둥근 직사각형 12"/>
          <p:cNvSpPr/>
          <p:nvPr/>
        </p:nvSpPr>
        <p:spPr>
          <a:xfrm>
            <a:off x="8833748" y="6364499"/>
            <a:ext cx="250532" cy="247575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832482" y="6362484"/>
            <a:ext cx="2786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7</a:t>
            </a:r>
            <a:endParaRPr lang="ko-KR" altLang="en-US" sz="10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342776" y="3573016"/>
            <a:ext cx="68403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000" b="1" dirty="0" smtClean="0">
                <a:solidFill>
                  <a:srgbClr val="0000FF"/>
                </a:solidFill>
              </a:rPr>
              <a:t>4</a:t>
            </a:r>
            <a:r>
              <a:rPr lang="ko-KR" altLang="en-US" sz="3000" b="1" dirty="0" smtClean="0">
                <a:solidFill>
                  <a:srgbClr val="0000FF"/>
                </a:solidFill>
              </a:rPr>
              <a:t>차 산업혁명시대의 </a:t>
            </a:r>
            <a:r>
              <a:rPr lang="ko-KR" altLang="en-US" sz="3200" b="1" dirty="0" smtClean="0">
                <a:solidFill>
                  <a:srgbClr val="FFFF00"/>
                </a:solidFill>
                <a:latin typeface="HY수평선M" pitchFamily="18" charset="-127"/>
                <a:ea typeface="HY수평선M" pitchFamily="18" charset="-127"/>
              </a:rPr>
              <a:t>스마트 그린 시티</a:t>
            </a:r>
            <a:endParaRPr lang="ko-KR" altLang="en-US" sz="3200" dirty="0">
              <a:solidFill>
                <a:srgbClr val="FFFF00"/>
              </a:solidFill>
              <a:latin typeface="HY수평선M" pitchFamily="18" charset="-127"/>
              <a:ea typeface="HY수평선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365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2696</TotalTime>
  <Words>1455</Words>
  <Application>Microsoft Office PowerPoint</Application>
  <PresentationFormat>화면 슬라이드 쇼(4:3)</PresentationFormat>
  <Paragraphs>564</Paragraphs>
  <Slides>34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34</vt:i4>
      </vt:variant>
    </vt:vector>
  </HeadingPairs>
  <TitlesOfParts>
    <vt:vector size="35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특징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daegyo</dc:creator>
  <cp:lastModifiedBy>User</cp:lastModifiedBy>
  <cp:revision>177</cp:revision>
  <cp:lastPrinted>2019-01-23T03:05:19Z</cp:lastPrinted>
  <dcterms:created xsi:type="dcterms:W3CDTF">2018-02-02T07:35:29Z</dcterms:created>
  <dcterms:modified xsi:type="dcterms:W3CDTF">2019-01-25T08:26:56Z</dcterms:modified>
</cp:coreProperties>
</file>